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87" r:id="rId5"/>
    <p:sldId id="276" r:id="rId6"/>
    <p:sldId id="327" r:id="rId7"/>
    <p:sldId id="328" r:id="rId8"/>
    <p:sldId id="329" r:id="rId9"/>
    <p:sldId id="331" r:id="rId10"/>
    <p:sldId id="349" r:id="rId11"/>
    <p:sldId id="320" r:id="rId12"/>
    <p:sldId id="360" r:id="rId13"/>
    <p:sldId id="334" r:id="rId14"/>
    <p:sldId id="291" r:id="rId15"/>
    <p:sldId id="271" r:id="rId16"/>
    <p:sldId id="299" r:id="rId17"/>
    <p:sldId id="301" r:id="rId18"/>
    <p:sldId id="302" r:id="rId19"/>
    <p:sldId id="304" r:id="rId20"/>
    <p:sldId id="305" r:id="rId21"/>
    <p:sldId id="300" r:id="rId22"/>
    <p:sldId id="358" r:id="rId23"/>
    <p:sldId id="363" r:id="rId24"/>
    <p:sldId id="374" r:id="rId25"/>
    <p:sldId id="362" r:id="rId26"/>
    <p:sldId id="270" r:id="rId27"/>
    <p:sldId id="373" r:id="rId28"/>
    <p:sldId id="359" r:id="rId29"/>
    <p:sldId id="366" r:id="rId30"/>
    <p:sldId id="357" r:id="rId31"/>
    <p:sldId id="308" r:id="rId32"/>
    <p:sldId id="306" r:id="rId33"/>
    <p:sldId id="384" r:id="rId34"/>
    <p:sldId id="386" r:id="rId35"/>
    <p:sldId id="378" r:id="rId36"/>
    <p:sldId id="385" r:id="rId37"/>
    <p:sldId id="388" r:id="rId38"/>
    <p:sldId id="387" r:id="rId39"/>
    <p:sldId id="379" r:id="rId40"/>
    <p:sldId id="369" r:id="rId41"/>
    <p:sldId id="381" r:id="rId42"/>
    <p:sldId id="382" r:id="rId43"/>
    <p:sldId id="383" r:id="rId44"/>
    <p:sldId id="376" r:id="rId45"/>
    <p:sldId id="318" r:id="rId46"/>
    <p:sldId id="347" r:id="rId47"/>
    <p:sldId id="345" r:id="rId48"/>
    <p:sldId id="346" r:id="rId49"/>
    <p:sldId id="350" r:id="rId50"/>
    <p:sldId id="351" r:id="rId51"/>
    <p:sldId id="352" r:id="rId52"/>
    <p:sldId id="326" r:id="rId53"/>
    <p:sldId id="337" r:id="rId54"/>
    <p:sldId id="364" r:id="rId55"/>
    <p:sldId id="365" r:id="rId56"/>
    <p:sldId id="297"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CC3300"/>
    <a:srgbClr val="FF0066"/>
    <a:srgbClr val="D32D2D"/>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88" autoAdjust="0"/>
    <p:restoredTop sz="98512" autoAdjust="0"/>
  </p:normalViewPr>
  <p:slideViewPr>
    <p:cSldViewPr>
      <p:cViewPr varScale="1">
        <p:scale>
          <a:sx n="112" d="100"/>
          <a:sy n="112" d="100"/>
        </p:scale>
        <p:origin x="1788"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ata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 Id="rId4" Type="http://schemas.openxmlformats.org/officeDocument/2006/relationships/image" Target="../media/image8.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690160-D328-4B69-A035-90D3C82FA0A6}" type="doc">
      <dgm:prSet loTypeId="urn:microsoft.com/office/officeart/2005/8/layout/pList2#3" loCatId="list" qsTypeId="urn:microsoft.com/office/officeart/2005/8/quickstyle/3d2" qsCatId="3D" csTypeId="urn:microsoft.com/office/officeart/2005/8/colors/colorful2" csCatId="colorful" phldr="1"/>
      <dgm:spPr/>
    </dgm:pt>
    <dgm:pt modelId="{476E4177-EF8D-419E-AB8A-93E66CC82482}">
      <dgm:prSet phldrT="[Text]" custT="1"/>
      <dgm:spPr/>
      <dgm:t>
        <a:bodyPr lIns="73152" tIns="274320" rIns="73152"/>
        <a:lstStyle/>
        <a:p>
          <a:pPr algn="l"/>
          <a:r>
            <a:rPr lang="en-US" sz="2200" smtClean="0">
              <a:latin typeface="Times New Roman" pitchFamily="18" charset="0"/>
              <a:cs typeface="Times New Roman" pitchFamily="18" charset="0"/>
            </a:rPr>
            <a:t>Part l: </a:t>
          </a:r>
        </a:p>
        <a:p>
          <a:pPr algn="l"/>
          <a:r>
            <a:rPr lang="en-US" sz="2200" smtClean="0">
              <a:latin typeface="Times New Roman" pitchFamily="18" charset="0"/>
              <a:cs typeface="Times New Roman" pitchFamily="18" charset="0"/>
            </a:rPr>
            <a:t>Introduction</a:t>
          </a:r>
          <a:endParaRPr lang="en-US" sz="2000" dirty="0">
            <a:latin typeface="Times New Roman" pitchFamily="18" charset="0"/>
            <a:cs typeface="Times New Roman" pitchFamily="18" charset="0"/>
          </a:endParaRPr>
        </a:p>
      </dgm:t>
    </dgm:pt>
    <dgm:pt modelId="{50A25A56-CEA1-40EB-822C-18475EA4B47A}" type="parTrans" cxnId="{9A40B199-C1E6-4AA6-9486-07915ED7CAE7}">
      <dgm:prSet/>
      <dgm:spPr/>
      <dgm:t>
        <a:bodyPr/>
        <a:lstStyle/>
        <a:p>
          <a:endParaRPr lang="en-US"/>
        </a:p>
      </dgm:t>
    </dgm:pt>
    <dgm:pt modelId="{A91F7A1B-DD1E-4B26-839C-2A5EF0A403AD}" type="sibTrans" cxnId="{9A40B199-C1E6-4AA6-9486-07915ED7CAE7}">
      <dgm:prSet/>
      <dgm:spPr/>
      <dgm:t>
        <a:bodyPr/>
        <a:lstStyle/>
        <a:p>
          <a:endParaRPr lang="en-US"/>
        </a:p>
      </dgm:t>
    </dgm:pt>
    <dgm:pt modelId="{5DD0A7D4-5781-4819-AF33-C5CE25A2D297}">
      <dgm:prSet phldrT="[Text]" custT="1"/>
      <dgm:spPr/>
      <dgm:t>
        <a:bodyPr lIns="73152" tIns="274320" rIns="73152"/>
        <a:lstStyle/>
        <a:p>
          <a:pPr algn="l"/>
          <a:r>
            <a:rPr lang="en-US" sz="2200" smtClean="0">
              <a:latin typeface="Times New Roman" pitchFamily="18" charset="0"/>
              <a:cs typeface="Times New Roman" pitchFamily="18" charset="0"/>
            </a:rPr>
            <a:t>Part ll:</a:t>
          </a:r>
        </a:p>
        <a:p>
          <a:pPr algn="l"/>
          <a:r>
            <a:rPr lang="en-US" sz="2200" smtClean="0">
              <a:latin typeface="Times New Roman" pitchFamily="18" charset="0"/>
              <a:cs typeface="Times New Roman" pitchFamily="18" charset="0"/>
            </a:rPr>
            <a:t>literature Review </a:t>
          </a:r>
          <a:endParaRPr lang="en-US" sz="2200" dirty="0" smtClean="0">
            <a:latin typeface="Times New Roman" pitchFamily="18" charset="0"/>
            <a:cs typeface="Times New Roman" pitchFamily="18" charset="0"/>
          </a:endParaRPr>
        </a:p>
      </dgm:t>
    </dgm:pt>
    <dgm:pt modelId="{05B7C26E-C389-4346-849B-05526EF2C457}" type="parTrans" cxnId="{7417CC53-98FE-43F4-BF56-8508FB7DA803}">
      <dgm:prSet/>
      <dgm:spPr/>
      <dgm:t>
        <a:bodyPr/>
        <a:lstStyle/>
        <a:p>
          <a:endParaRPr lang="en-US"/>
        </a:p>
      </dgm:t>
    </dgm:pt>
    <dgm:pt modelId="{FD53903F-8A86-4D24-917A-36748269F973}" type="sibTrans" cxnId="{7417CC53-98FE-43F4-BF56-8508FB7DA803}">
      <dgm:prSet/>
      <dgm:spPr/>
      <dgm:t>
        <a:bodyPr/>
        <a:lstStyle/>
        <a:p>
          <a:endParaRPr lang="en-US"/>
        </a:p>
      </dgm:t>
    </dgm:pt>
    <dgm:pt modelId="{77AF15ED-F058-4A0B-B979-9880C6062DF0}">
      <dgm:prSet phldrT="[Text]" custT="1"/>
      <dgm:spPr/>
      <dgm:t>
        <a:bodyPr lIns="73152" tIns="274320" rIns="73152"/>
        <a:lstStyle/>
        <a:p>
          <a:pPr algn="l"/>
          <a:r>
            <a:rPr lang="en-US" sz="2200" smtClean="0">
              <a:latin typeface="Times New Roman" pitchFamily="18" charset="0"/>
              <a:cs typeface="Times New Roman" pitchFamily="18" charset="0"/>
            </a:rPr>
            <a:t>Part lll:</a:t>
          </a:r>
        </a:p>
        <a:p>
          <a:pPr algn="l"/>
          <a:r>
            <a:rPr lang="en-US" sz="2000" smtClean="0">
              <a:latin typeface="Times New Roman" pitchFamily="18" charset="0"/>
              <a:cs typeface="Times New Roman" pitchFamily="18" charset="0"/>
            </a:rPr>
            <a:t>-Research Methodology</a:t>
          </a:r>
        </a:p>
        <a:p>
          <a:pPr algn="l"/>
          <a:r>
            <a:rPr lang="en-US" sz="2000" smtClean="0">
              <a:latin typeface="Times New Roman" pitchFamily="18" charset="0"/>
              <a:cs typeface="Times New Roman" pitchFamily="18" charset="0"/>
            </a:rPr>
            <a:t>-Proposed solution </a:t>
          </a:r>
        </a:p>
        <a:p>
          <a:pPr algn="l"/>
          <a:r>
            <a:rPr lang="en-US" sz="2200" smtClean="0"/>
            <a:t> </a:t>
          </a:r>
          <a:r>
            <a:rPr lang="en-US" sz="2200" smtClean="0">
              <a:latin typeface="Corbel" pitchFamily="34" charset="0"/>
            </a:rPr>
            <a:t> </a:t>
          </a:r>
          <a:endParaRPr lang="en-US" sz="2200" dirty="0" smtClean="0">
            <a:latin typeface="Corbel" pitchFamily="34" charset="0"/>
          </a:endParaRPr>
        </a:p>
      </dgm:t>
    </dgm:pt>
    <dgm:pt modelId="{0DF2CDB2-0880-4047-8447-A17EAE7580E4}" type="parTrans" cxnId="{CD3B69F4-72CF-49E2-8926-8FD63E771977}">
      <dgm:prSet/>
      <dgm:spPr/>
      <dgm:t>
        <a:bodyPr/>
        <a:lstStyle/>
        <a:p>
          <a:endParaRPr lang="en-US"/>
        </a:p>
      </dgm:t>
    </dgm:pt>
    <dgm:pt modelId="{E3B236AA-E864-46E4-BC91-F2D73633FEA4}" type="sibTrans" cxnId="{CD3B69F4-72CF-49E2-8926-8FD63E771977}">
      <dgm:prSet/>
      <dgm:spPr/>
      <dgm:t>
        <a:bodyPr/>
        <a:lstStyle/>
        <a:p>
          <a:endParaRPr lang="en-US"/>
        </a:p>
      </dgm:t>
    </dgm:pt>
    <dgm:pt modelId="{5DF8D196-4D3D-4940-9F32-682169997D7A}">
      <dgm:prSet phldrT="[Text]" custT="1"/>
      <dgm:spPr/>
      <dgm:t>
        <a:bodyPr lIns="73152" tIns="274320" rIns="73152"/>
        <a:lstStyle/>
        <a:p>
          <a:pPr marL="0" marR="0" indent="0" algn="l" defTabSz="914400" eaLnBrk="1" fontAlgn="auto" latinLnBrk="0" hangingPunct="1">
            <a:lnSpc>
              <a:spcPct val="100000"/>
            </a:lnSpc>
            <a:spcBef>
              <a:spcPts val="0"/>
            </a:spcBef>
            <a:spcAft>
              <a:spcPts val="0"/>
            </a:spcAft>
            <a:buClrTx/>
            <a:buSzTx/>
            <a:buFontTx/>
            <a:buNone/>
            <a:tabLst/>
            <a:defRPr/>
          </a:pPr>
          <a:r>
            <a:rPr lang="en-US" sz="2200" smtClean="0">
              <a:latin typeface="Times New Roman" pitchFamily="18" charset="0"/>
              <a:cs typeface="Times New Roman" pitchFamily="18" charset="0"/>
            </a:rPr>
            <a:t>Part IV:</a:t>
          </a:r>
        </a:p>
        <a:p>
          <a:pPr marL="0" marR="0" indent="0" algn="l" defTabSz="914400" eaLnBrk="1" fontAlgn="auto" latinLnBrk="0" hangingPunct="1">
            <a:lnSpc>
              <a:spcPct val="100000"/>
            </a:lnSpc>
            <a:spcBef>
              <a:spcPts val="0"/>
            </a:spcBef>
            <a:spcAft>
              <a:spcPts val="0"/>
            </a:spcAft>
            <a:buClrTx/>
            <a:buSzTx/>
            <a:buFontTx/>
            <a:buNone/>
            <a:tabLst/>
            <a:defRPr/>
          </a:pPr>
          <a:endParaRPr lang="en-US" sz="2200" smtClean="0">
            <a:latin typeface="Times New Roman" pitchFamily="18" charset="0"/>
            <a:cs typeface="Times New Roman" pitchFamily="18" charset="0"/>
          </a:endParaRPr>
        </a:p>
        <a:p>
          <a:pPr marL="0" marR="0" indent="0" algn="l" defTabSz="914400" eaLnBrk="1" fontAlgn="auto" latinLnBrk="0" hangingPunct="1">
            <a:lnSpc>
              <a:spcPct val="100000"/>
            </a:lnSpc>
            <a:spcBef>
              <a:spcPts val="0"/>
            </a:spcBef>
            <a:spcAft>
              <a:spcPts val="0"/>
            </a:spcAft>
            <a:buClrTx/>
            <a:buSzTx/>
            <a:buFontTx/>
            <a:buNone/>
            <a:tabLst/>
            <a:defRPr/>
          </a:pPr>
          <a:r>
            <a:rPr lang="en-US" sz="2200" smtClean="0">
              <a:latin typeface="Times New Roman" pitchFamily="18" charset="0"/>
              <a:cs typeface="Times New Roman" pitchFamily="18" charset="0"/>
            </a:rPr>
            <a:t>-Results</a:t>
          </a:r>
        </a:p>
        <a:p>
          <a:pPr marL="0" marR="0" indent="0" algn="l" defTabSz="914400" eaLnBrk="1" fontAlgn="auto" latinLnBrk="0" hangingPunct="1">
            <a:lnSpc>
              <a:spcPct val="100000"/>
            </a:lnSpc>
            <a:spcBef>
              <a:spcPts val="0"/>
            </a:spcBef>
            <a:spcAft>
              <a:spcPts val="0"/>
            </a:spcAft>
            <a:buClrTx/>
            <a:buSzTx/>
            <a:buFontTx/>
            <a:buNone/>
            <a:tabLst/>
            <a:defRPr/>
          </a:pPr>
          <a:r>
            <a:rPr lang="en-US" sz="2200" smtClean="0">
              <a:latin typeface="Times New Roman" pitchFamily="18" charset="0"/>
              <a:cs typeface="Times New Roman" pitchFamily="18" charset="0"/>
            </a:rPr>
            <a:t>-Conclusion </a:t>
          </a:r>
        </a:p>
        <a:p>
          <a:pPr marL="0" marR="0" indent="0" algn="l" defTabSz="914400" eaLnBrk="1" fontAlgn="auto" latinLnBrk="0" hangingPunct="1">
            <a:lnSpc>
              <a:spcPct val="100000"/>
            </a:lnSpc>
            <a:spcBef>
              <a:spcPts val="0"/>
            </a:spcBef>
            <a:spcAft>
              <a:spcPts val="0"/>
            </a:spcAft>
            <a:buClrTx/>
            <a:buSzTx/>
            <a:buFontTx/>
            <a:buNone/>
            <a:tabLst/>
            <a:defRPr/>
          </a:pPr>
          <a:r>
            <a:rPr lang="en-US" sz="2200" smtClean="0">
              <a:latin typeface="Times New Roman" pitchFamily="18" charset="0"/>
              <a:cs typeface="Times New Roman" pitchFamily="18" charset="0"/>
            </a:rPr>
            <a:t>-References </a:t>
          </a:r>
        </a:p>
        <a:p>
          <a:pPr algn="l" defTabSz="977900">
            <a:lnSpc>
              <a:spcPct val="90000"/>
            </a:lnSpc>
            <a:spcBef>
              <a:spcPct val="0"/>
            </a:spcBef>
            <a:spcAft>
              <a:spcPct val="35000"/>
            </a:spcAft>
          </a:pPr>
          <a:endParaRPr lang="en-US" sz="2200" dirty="0" smtClean="0">
            <a:latin typeface="Corbel" pitchFamily="34" charset="0"/>
          </a:endParaRPr>
        </a:p>
      </dgm:t>
    </dgm:pt>
    <dgm:pt modelId="{51CE1848-AB2A-4E28-8CF5-8442E546E0C5}" type="parTrans" cxnId="{B9B85342-AC50-4E97-8E9E-2FD870B1E881}">
      <dgm:prSet/>
      <dgm:spPr/>
      <dgm:t>
        <a:bodyPr/>
        <a:lstStyle/>
        <a:p>
          <a:endParaRPr lang="en-US"/>
        </a:p>
      </dgm:t>
    </dgm:pt>
    <dgm:pt modelId="{90C1E242-23BD-452C-B222-DCFA2D4DAE3B}" type="sibTrans" cxnId="{B9B85342-AC50-4E97-8E9E-2FD870B1E881}">
      <dgm:prSet/>
      <dgm:spPr/>
      <dgm:t>
        <a:bodyPr/>
        <a:lstStyle/>
        <a:p>
          <a:endParaRPr lang="en-US"/>
        </a:p>
      </dgm:t>
    </dgm:pt>
    <dgm:pt modelId="{9E4DC8AD-1AC7-4E53-B32C-25202AFDB195}" type="pres">
      <dgm:prSet presAssocID="{AA690160-D328-4B69-A035-90D3C82FA0A6}" presName="Name0" presStyleCnt="0">
        <dgm:presLayoutVars>
          <dgm:dir/>
          <dgm:resizeHandles val="exact"/>
        </dgm:presLayoutVars>
      </dgm:prSet>
      <dgm:spPr/>
    </dgm:pt>
    <dgm:pt modelId="{ACBF4AF3-FAB8-444C-81AB-52C89640E279}" type="pres">
      <dgm:prSet presAssocID="{AA690160-D328-4B69-A035-90D3C82FA0A6}" presName="bkgdShp" presStyleLbl="alignAccFollowNode1" presStyleIdx="0" presStyleCnt="1" custLinFactNeighborY="-4167"/>
      <dgm:spPr/>
    </dgm:pt>
    <dgm:pt modelId="{78248EF9-FFBB-4EB0-94C4-16A1D0A1A170}" type="pres">
      <dgm:prSet presAssocID="{AA690160-D328-4B69-A035-90D3C82FA0A6}" presName="linComp" presStyleCnt="0"/>
      <dgm:spPr/>
    </dgm:pt>
    <dgm:pt modelId="{CC8831C0-DF59-484B-83B2-A708366B3EB6}" type="pres">
      <dgm:prSet presAssocID="{476E4177-EF8D-419E-AB8A-93E66CC82482}" presName="compNode" presStyleCnt="0"/>
      <dgm:spPr/>
    </dgm:pt>
    <dgm:pt modelId="{2572025E-E8B8-4F94-94D0-DC22D7F762FB}" type="pres">
      <dgm:prSet presAssocID="{476E4177-EF8D-419E-AB8A-93E66CC82482}" presName="node" presStyleLbl="node1" presStyleIdx="0" presStyleCnt="4" custScaleX="120290" custLinFactNeighborX="-7417" custLinFactNeighborY="2273">
        <dgm:presLayoutVars>
          <dgm:bulletEnabled val="1"/>
        </dgm:presLayoutVars>
      </dgm:prSet>
      <dgm:spPr/>
      <dgm:t>
        <a:bodyPr/>
        <a:lstStyle/>
        <a:p>
          <a:endParaRPr lang="en-US"/>
        </a:p>
      </dgm:t>
    </dgm:pt>
    <dgm:pt modelId="{2E2B4276-DB06-4C66-80FF-919CDE10A5FE}" type="pres">
      <dgm:prSet presAssocID="{476E4177-EF8D-419E-AB8A-93E66CC82482}" presName="invisiNode" presStyleLbl="node1" presStyleIdx="0" presStyleCnt="4"/>
      <dgm:spPr/>
    </dgm:pt>
    <dgm:pt modelId="{C43EB61A-2E04-409F-8F87-79F190ED3CE0}" type="pres">
      <dgm:prSet presAssocID="{476E4177-EF8D-419E-AB8A-93E66CC82482}"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dgm:spPr>
    </dgm:pt>
    <dgm:pt modelId="{3DB5F289-A8C3-40D5-8393-8636D9BFFD29}" type="pres">
      <dgm:prSet presAssocID="{A91F7A1B-DD1E-4B26-839C-2A5EF0A403AD}" presName="sibTrans" presStyleLbl="sibTrans2D1" presStyleIdx="0" presStyleCnt="0"/>
      <dgm:spPr/>
      <dgm:t>
        <a:bodyPr/>
        <a:lstStyle/>
        <a:p>
          <a:endParaRPr lang="en-US"/>
        </a:p>
      </dgm:t>
    </dgm:pt>
    <dgm:pt modelId="{0C509E44-86D3-42D8-94FF-9B9788BAB857}" type="pres">
      <dgm:prSet presAssocID="{5DD0A7D4-5781-4819-AF33-C5CE25A2D297}" presName="compNode" presStyleCnt="0"/>
      <dgm:spPr/>
    </dgm:pt>
    <dgm:pt modelId="{E4B0666F-2CF1-4C21-A251-46E6EBFF7C1D}" type="pres">
      <dgm:prSet presAssocID="{5DD0A7D4-5781-4819-AF33-C5CE25A2D297}" presName="node" presStyleLbl="node1" presStyleIdx="1" presStyleCnt="4" custScaleX="122337" custLinFactNeighborX="-8042" custLinFactNeighborY="-1136">
        <dgm:presLayoutVars>
          <dgm:bulletEnabled val="1"/>
        </dgm:presLayoutVars>
      </dgm:prSet>
      <dgm:spPr/>
      <dgm:t>
        <a:bodyPr/>
        <a:lstStyle/>
        <a:p>
          <a:endParaRPr lang="en-US"/>
        </a:p>
      </dgm:t>
    </dgm:pt>
    <dgm:pt modelId="{BBFA0B92-8C45-4EAA-A200-A78384D846A7}" type="pres">
      <dgm:prSet presAssocID="{5DD0A7D4-5781-4819-AF33-C5CE25A2D297}" presName="invisiNode" presStyleLbl="node1" presStyleIdx="1" presStyleCnt="4"/>
      <dgm:spPr/>
    </dgm:pt>
    <dgm:pt modelId="{BF646D7A-C7D0-4489-A68F-61F32B7DB0C6}" type="pres">
      <dgm:prSet presAssocID="{5DD0A7D4-5781-4819-AF33-C5CE25A2D297}"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dgm:spPr>
    </dgm:pt>
    <dgm:pt modelId="{CAAEED2F-AC44-4514-84C2-160FDC42F579}" type="pres">
      <dgm:prSet presAssocID="{FD53903F-8A86-4D24-917A-36748269F973}" presName="sibTrans" presStyleLbl="sibTrans2D1" presStyleIdx="0" presStyleCnt="0"/>
      <dgm:spPr/>
      <dgm:t>
        <a:bodyPr/>
        <a:lstStyle/>
        <a:p>
          <a:endParaRPr lang="en-US"/>
        </a:p>
      </dgm:t>
    </dgm:pt>
    <dgm:pt modelId="{3617A269-0CD9-4948-9932-FA1AD12DE27E}" type="pres">
      <dgm:prSet presAssocID="{77AF15ED-F058-4A0B-B979-9880C6062DF0}" presName="compNode" presStyleCnt="0"/>
      <dgm:spPr/>
    </dgm:pt>
    <dgm:pt modelId="{5284ED54-4761-44DA-8086-D5FD397A1C95}" type="pres">
      <dgm:prSet presAssocID="{77AF15ED-F058-4A0B-B979-9880C6062DF0}" presName="node" presStyleLbl="node1" presStyleIdx="2" presStyleCnt="4" custScaleX="133233">
        <dgm:presLayoutVars>
          <dgm:bulletEnabled val="1"/>
        </dgm:presLayoutVars>
      </dgm:prSet>
      <dgm:spPr/>
      <dgm:t>
        <a:bodyPr/>
        <a:lstStyle/>
        <a:p>
          <a:endParaRPr lang="en-US"/>
        </a:p>
      </dgm:t>
    </dgm:pt>
    <dgm:pt modelId="{9666B65F-B8AB-44AD-8F33-AF566667E781}" type="pres">
      <dgm:prSet presAssocID="{77AF15ED-F058-4A0B-B979-9880C6062DF0}" presName="invisiNode" presStyleLbl="node1" presStyleIdx="2" presStyleCnt="4"/>
      <dgm:spPr/>
    </dgm:pt>
    <dgm:pt modelId="{41BC1ABA-1F87-4B1E-94EC-41724CD12655}" type="pres">
      <dgm:prSet presAssocID="{77AF15ED-F058-4A0B-B979-9880C6062DF0}"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dgm:spPr>
    </dgm:pt>
    <dgm:pt modelId="{A9D6457D-CBBF-4A28-8C38-C3F75EA43CF1}" type="pres">
      <dgm:prSet presAssocID="{E3B236AA-E864-46E4-BC91-F2D73633FEA4}" presName="sibTrans" presStyleLbl="sibTrans2D1" presStyleIdx="0" presStyleCnt="0"/>
      <dgm:spPr/>
      <dgm:t>
        <a:bodyPr/>
        <a:lstStyle/>
        <a:p>
          <a:endParaRPr lang="en-US"/>
        </a:p>
      </dgm:t>
    </dgm:pt>
    <dgm:pt modelId="{CDFA4098-C274-4C84-9513-F0698696D98A}" type="pres">
      <dgm:prSet presAssocID="{5DF8D196-4D3D-4940-9F32-682169997D7A}" presName="compNode" presStyleCnt="0"/>
      <dgm:spPr/>
    </dgm:pt>
    <dgm:pt modelId="{87B5BDBA-3C7A-41F1-8C33-F13937A84B36}" type="pres">
      <dgm:prSet presAssocID="{5DF8D196-4D3D-4940-9F32-682169997D7A}" presName="node" presStyleLbl="node1" presStyleIdx="3" presStyleCnt="4" custScaleX="118000">
        <dgm:presLayoutVars>
          <dgm:bulletEnabled val="1"/>
        </dgm:presLayoutVars>
      </dgm:prSet>
      <dgm:spPr/>
      <dgm:t>
        <a:bodyPr/>
        <a:lstStyle/>
        <a:p>
          <a:endParaRPr lang="en-US"/>
        </a:p>
      </dgm:t>
    </dgm:pt>
    <dgm:pt modelId="{928528D1-DD5F-4687-9BFE-878C43D23D5D}" type="pres">
      <dgm:prSet presAssocID="{5DF8D196-4D3D-4940-9F32-682169997D7A}" presName="invisiNode" presStyleLbl="node1" presStyleIdx="3" presStyleCnt="4"/>
      <dgm:spPr/>
    </dgm:pt>
    <dgm:pt modelId="{D88C7409-AB93-4FE3-A61D-F51EE8A4B008}" type="pres">
      <dgm:prSet presAssocID="{5DF8D196-4D3D-4940-9F32-682169997D7A}"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2000" r="-12000"/>
          </a:stretch>
        </a:blipFill>
      </dgm:spPr>
    </dgm:pt>
  </dgm:ptLst>
  <dgm:cxnLst>
    <dgm:cxn modelId="{D17BF147-67E1-4A0E-905C-CCEA90327642}" type="presOf" srcId="{AA690160-D328-4B69-A035-90D3C82FA0A6}" destId="{9E4DC8AD-1AC7-4E53-B32C-25202AFDB195}" srcOrd="0" destOrd="0" presId="urn:microsoft.com/office/officeart/2005/8/layout/pList2#3"/>
    <dgm:cxn modelId="{813265AE-40E9-4E8D-B478-899DB2E2340B}" type="presOf" srcId="{5DF8D196-4D3D-4940-9F32-682169997D7A}" destId="{87B5BDBA-3C7A-41F1-8C33-F13937A84B36}" srcOrd="0" destOrd="0" presId="urn:microsoft.com/office/officeart/2005/8/layout/pList2#3"/>
    <dgm:cxn modelId="{7417CC53-98FE-43F4-BF56-8508FB7DA803}" srcId="{AA690160-D328-4B69-A035-90D3C82FA0A6}" destId="{5DD0A7D4-5781-4819-AF33-C5CE25A2D297}" srcOrd="1" destOrd="0" parTransId="{05B7C26E-C389-4346-849B-05526EF2C457}" sibTransId="{FD53903F-8A86-4D24-917A-36748269F973}"/>
    <dgm:cxn modelId="{CD3B69F4-72CF-49E2-8926-8FD63E771977}" srcId="{AA690160-D328-4B69-A035-90D3C82FA0A6}" destId="{77AF15ED-F058-4A0B-B979-9880C6062DF0}" srcOrd="2" destOrd="0" parTransId="{0DF2CDB2-0880-4047-8447-A17EAE7580E4}" sibTransId="{E3B236AA-E864-46E4-BC91-F2D73633FEA4}"/>
    <dgm:cxn modelId="{C51D9AE5-C5BF-4EFC-B82C-7C98111565A7}" type="presOf" srcId="{A91F7A1B-DD1E-4B26-839C-2A5EF0A403AD}" destId="{3DB5F289-A8C3-40D5-8393-8636D9BFFD29}" srcOrd="0" destOrd="0" presId="urn:microsoft.com/office/officeart/2005/8/layout/pList2#3"/>
    <dgm:cxn modelId="{9FB62167-2157-4794-ADA8-60EE6A3C2319}" type="presOf" srcId="{476E4177-EF8D-419E-AB8A-93E66CC82482}" destId="{2572025E-E8B8-4F94-94D0-DC22D7F762FB}" srcOrd="0" destOrd="0" presId="urn:microsoft.com/office/officeart/2005/8/layout/pList2#3"/>
    <dgm:cxn modelId="{B9B85342-AC50-4E97-8E9E-2FD870B1E881}" srcId="{AA690160-D328-4B69-A035-90D3C82FA0A6}" destId="{5DF8D196-4D3D-4940-9F32-682169997D7A}" srcOrd="3" destOrd="0" parTransId="{51CE1848-AB2A-4E28-8CF5-8442E546E0C5}" sibTransId="{90C1E242-23BD-452C-B222-DCFA2D4DAE3B}"/>
    <dgm:cxn modelId="{7D5915E8-11F7-4782-90B0-5AA303FBA282}" type="presOf" srcId="{5DD0A7D4-5781-4819-AF33-C5CE25A2D297}" destId="{E4B0666F-2CF1-4C21-A251-46E6EBFF7C1D}" srcOrd="0" destOrd="0" presId="urn:microsoft.com/office/officeart/2005/8/layout/pList2#3"/>
    <dgm:cxn modelId="{8AA9C547-BA93-4F99-BD56-6C57DC88CB67}" type="presOf" srcId="{FD53903F-8A86-4D24-917A-36748269F973}" destId="{CAAEED2F-AC44-4514-84C2-160FDC42F579}" srcOrd="0" destOrd="0" presId="urn:microsoft.com/office/officeart/2005/8/layout/pList2#3"/>
    <dgm:cxn modelId="{B7B9FFE3-09CB-45A7-B4D2-D3524005AE9C}" type="presOf" srcId="{77AF15ED-F058-4A0B-B979-9880C6062DF0}" destId="{5284ED54-4761-44DA-8086-D5FD397A1C95}" srcOrd="0" destOrd="0" presId="urn:microsoft.com/office/officeart/2005/8/layout/pList2#3"/>
    <dgm:cxn modelId="{9A40B199-C1E6-4AA6-9486-07915ED7CAE7}" srcId="{AA690160-D328-4B69-A035-90D3C82FA0A6}" destId="{476E4177-EF8D-419E-AB8A-93E66CC82482}" srcOrd="0" destOrd="0" parTransId="{50A25A56-CEA1-40EB-822C-18475EA4B47A}" sibTransId="{A91F7A1B-DD1E-4B26-839C-2A5EF0A403AD}"/>
    <dgm:cxn modelId="{CC69A929-145B-4BD3-B836-C65547B2664B}" type="presOf" srcId="{E3B236AA-E864-46E4-BC91-F2D73633FEA4}" destId="{A9D6457D-CBBF-4A28-8C38-C3F75EA43CF1}" srcOrd="0" destOrd="0" presId="urn:microsoft.com/office/officeart/2005/8/layout/pList2#3"/>
    <dgm:cxn modelId="{E2AA0B00-BD1D-4A34-823E-F1B007130FAA}" type="presParOf" srcId="{9E4DC8AD-1AC7-4E53-B32C-25202AFDB195}" destId="{ACBF4AF3-FAB8-444C-81AB-52C89640E279}" srcOrd="0" destOrd="0" presId="urn:microsoft.com/office/officeart/2005/8/layout/pList2#3"/>
    <dgm:cxn modelId="{5AA2A39A-1484-448C-B8FA-BD8E83CCE873}" type="presParOf" srcId="{9E4DC8AD-1AC7-4E53-B32C-25202AFDB195}" destId="{78248EF9-FFBB-4EB0-94C4-16A1D0A1A170}" srcOrd="1" destOrd="0" presId="urn:microsoft.com/office/officeart/2005/8/layout/pList2#3"/>
    <dgm:cxn modelId="{B0375E56-4577-429F-8D21-064AE8D2CBDA}" type="presParOf" srcId="{78248EF9-FFBB-4EB0-94C4-16A1D0A1A170}" destId="{CC8831C0-DF59-484B-83B2-A708366B3EB6}" srcOrd="0" destOrd="0" presId="urn:microsoft.com/office/officeart/2005/8/layout/pList2#3"/>
    <dgm:cxn modelId="{27AED120-03B6-426F-BF7F-6602CB4211A5}" type="presParOf" srcId="{CC8831C0-DF59-484B-83B2-A708366B3EB6}" destId="{2572025E-E8B8-4F94-94D0-DC22D7F762FB}" srcOrd="0" destOrd="0" presId="urn:microsoft.com/office/officeart/2005/8/layout/pList2#3"/>
    <dgm:cxn modelId="{4C9A80A5-7EAE-4C7F-9B82-2DFD27A98B9D}" type="presParOf" srcId="{CC8831C0-DF59-484B-83B2-A708366B3EB6}" destId="{2E2B4276-DB06-4C66-80FF-919CDE10A5FE}" srcOrd="1" destOrd="0" presId="urn:microsoft.com/office/officeart/2005/8/layout/pList2#3"/>
    <dgm:cxn modelId="{633CEEFC-B988-4566-ABB2-354EA3F1ACCF}" type="presParOf" srcId="{CC8831C0-DF59-484B-83B2-A708366B3EB6}" destId="{C43EB61A-2E04-409F-8F87-79F190ED3CE0}" srcOrd="2" destOrd="0" presId="urn:microsoft.com/office/officeart/2005/8/layout/pList2#3"/>
    <dgm:cxn modelId="{AAABE979-2192-4828-9622-D6895E094B14}" type="presParOf" srcId="{78248EF9-FFBB-4EB0-94C4-16A1D0A1A170}" destId="{3DB5F289-A8C3-40D5-8393-8636D9BFFD29}" srcOrd="1" destOrd="0" presId="urn:microsoft.com/office/officeart/2005/8/layout/pList2#3"/>
    <dgm:cxn modelId="{630540F2-EEC2-4FDB-9D46-DC6E3AE74758}" type="presParOf" srcId="{78248EF9-FFBB-4EB0-94C4-16A1D0A1A170}" destId="{0C509E44-86D3-42D8-94FF-9B9788BAB857}" srcOrd="2" destOrd="0" presId="urn:microsoft.com/office/officeart/2005/8/layout/pList2#3"/>
    <dgm:cxn modelId="{DF2B06A4-43C1-4759-9285-FE6747873AC6}" type="presParOf" srcId="{0C509E44-86D3-42D8-94FF-9B9788BAB857}" destId="{E4B0666F-2CF1-4C21-A251-46E6EBFF7C1D}" srcOrd="0" destOrd="0" presId="urn:microsoft.com/office/officeart/2005/8/layout/pList2#3"/>
    <dgm:cxn modelId="{4DACC365-B54E-4DB5-B285-DE53C41B52B9}" type="presParOf" srcId="{0C509E44-86D3-42D8-94FF-9B9788BAB857}" destId="{BBFA0B92-8C45-4EAA-A200-A78384D846A7}" srcOrd="1" destOrd="0" presId="urn:microsoft.com/office/officeart/2005/8/layout/pList2#3"/>
    <dgm:cxn modelId="{C7CCB3A9-30C0-4380-A94C-EC392A87C973}" type="presParOf" srcId="{0C509E44-86D3-42D8-94FF-9B9788BAB857}" destId="{BF646D7A-C7D0-4489-A68F-61F32B7DB0C6}" srcOrd="2" destOrd="0" presId="urn:microsoft.com/office/officeart/2005/8/layout/pList2#3"/>
    <dgm:cxn modelId="{1B80C3AE-09D5-4D7A-B153-FCD22DB88703}" type="presParOf" srcId="{78248EF9-FFBB-4EB0-94C4-16A1D0A1A170}" destId="{CAAEED2F-AC44-4514-84C2-160FDC42F579}" srcOrd="3" destOrd="0" presId="urn:microsoft.com/office/officeart/2005/8/layout/pList2#3"/>
    <dgm:cxn modelId="{26D77C37-A866-4A5B-8E4A-2079DD49BD0D}" type="presParOf" srcId="{78248EF9-FFBB-4EB0-94C4-16A1D0A1A170}" destId="{3617A269-0CD9-4948-9932-FA1AD12DE27E}" srcOrd="4" destOrd="0" presId="urn:microsoft.com/office/officeart/2005/8/layout/pList2#3"/>
    <dgm:cxn modelId="{4C36E26E-CC7A-4D3D-9189-0EF0FFC2C537}" type="presParOf" srcId="{3617A269-0CD9-4948-9932-FA1AD12DE27E}" destId="{5284ED54-4761-44DA-8086-D5FD397A1C95}" srcOrd="0" destOrd="0" presId="urn:microsoft.com/office/officeart/2005/8/layout/pList2#3"/>
    <dgm:cxn modelId="{0F73A7A8-DEEF-4AE5-BD37-0E4E5DC621D1}" type="presParOf" srcId="{3617A269-0CD9-4948-9932-FA1AD12DE27E}" destId="{9666B65F-B8AB-44AD-8F33-AF566667E781}" srcOrd="1" destOrd="0" presId="urn:microsoft.com/office/officeart/2005/8/layout/pList2#3"/>
    <dgm:cxn modelId="{74A0072A-DD0D-4A4A-92B0-B09E208C28C5}" type="presParOf" srcId="{3617A269-0CD9-4948-9932-FA1AD12DE27E}" destId="{41BC1ABA-1F87-4B1E-94EC-41724CD12655}" srcOrd="2" destOrd="0" presId="urn:microsoft.com/office/officeart/2005/8/layout/pList2#3"/>
    <dgm:cxn modelId="{6B6AD146-4332-4537-90D8-9EC073A0AEF4}" type="presParOf" srcId="{78248EF9-FFBB-4EB0-94C4-16A1D0A1A170}" destId="{A9D6457D-CBBF-4A28-8C38-C3F75EA43CF1}" srcOrd="5" destOrd="0" presId="urn:microsoft.com/office/officeart/2005/8/layout/pList2#3"/>
    <dgm:cxn modelId="{F5AF7CD5-B411-4357-A6A1-EE8513B92B48}" type="presParOf" srcId="{78248EF9-FFBB-4EB0-94C4-16A1D0A1A170}" destId="{CDFA4098-C274-4C84-9513-F0698696D98A}" srcOrd="6" destOrd="0" presId="urn:microsoft.com/office/officeart/2005/8/layout/pList2#3"/>
    <dgm:cxn modelId="{54384531-1DEB-473B-8BDE-C67E56525A70}" type="presParOf" srcId="{CDFA4098-C274-4C84-9513-F0698696D98A}" destId="{87B5BDBA-3C7A-41F1-8C33-F13937A84B36}" srcOrd="0" destOrd="0" presId="urn:microsoft.com/office/officeart/2005/8/layout/pList2#3"/>
    <dgm:cxn modelId="{863FCAA9-7196-4244-9C54-13375CAF1C49}" type="presParOf" srcId="{CDFA4098-C274-4C84-9513-F0698696D98A}" destId="{928528D1-DD5F-4687-9BFE-878C43D23D5D}" srcOrd="1" destOrd="0" presId="urn:microsoft.com/office/officeart/2005/8/layout/pList2#3"/>
    <dgm:cxn modelId="{7626ED31-6CDA-482F-AE3A-C23352526C1B}" type="presParOf" srcId="{CDFA4098-C274-4C84-9513-F0698696D98A}" destId="{D88C7409-AB93-4FE3-A61D-F51EE8A4B008}" srcOrd="2" destOrd="0" presId="urn:microsoft.com/office/officeart/2005/8/layout/pList2#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939DDF-61CD-4A27-A7BA-C9A1AB026395}" type="doc">
      <dgm:prSet loTypeId="urn:microsoft.com/office/officeart/2005/8/layout/vProcess5" loCatId="process" qsTypeId="urn:microsoft.com/office/officeart/2005/8/quickstyle/3d3" qsCatId="3D" csTypeId="urn:microsoft.com/office/officeart/2005/8/colors/colorful5" csCatId="colorful" phldr="1"/>
      <dgm:spPr/>
      <dgm:t>
        <a:bodyPr/>
        <a:lstStyle/>
        <a:p>
          <a:endParaRPr lang="en-US"/>
        </a:p>
      </dgm:t>
    </dgm:pt>
    <dgm:pt modelId="{67F69DE6-E944-4E05-8B06-3F202DA15ED7}">
      <dgm:prSet phldrT="[Text]" custT="1"/>
      <dgm:spPr/>
      <dgm:t>
        <a:bodyPr/>
        <a:lstStyle/>
        <a:p>
          <a:pPr algn="just"/>
          <a:r>
            <a:rPr lang="en-US" sz="1600" dirty="0" smtClean="0">
              <a:latin typeface="Times New Roman" pitchFamily="18" charset="0"/>
              <a:cs typeface="Times New Roman" pitchFamily="18" charset="0"/>
            </a:rPr>
            <a:t>Routing to transfer packets from source to destination node in wire , wireless, cellular networks. My focus is on LAN networks.</a:t>
          </a:r>
          <a:endParaRPr lang="en-US" sz="1600" dirty="0">
            <a:latin typeface="Times New Roman" pitchFamily="18" charset="0"/>
            <a:cs typeface="Times New Roman" pitchFamily="18" charset="0"/>
          </a:endParaRPr>
        </a:p>
      </dgm:t>
    </dgm:pt>
    <dgm:pt modelId="{A3C14D09-3010-4ACC-A09C-82350A7E3B20}" type="parTrans" cxnId="{4389EF8B-B6F2-42B1-888E-DB466A33EC96}">
      <dgm:prSet/>
      <dgm:spPr/>
      <dgm:t>
        <a:bodyPr/>
        <a:lstStyle/>
        <a:p>
          <a:endParaRPr lang="en-US"/>
        </a:p>
      </dgm:t>
    </dgm:pt>
    <dgm:pt modelId="{58AC0397-4D84-4C12-82DE-E7E97BCF8AA6}" type="sibTrans" cxnId="{4389EF8B-B6F2-42B1-888E-DB466A33EC96}">
      <dgm:prSet/>
      <dgm:spPr/>
      <dgm:t>
        <a:bodyPr/>
        <a:lstStyle/>
        <a:p>
          <a:endParaRPr lang="en-US"/>
        </a:p>
      </dgm:t>
    </dgm:pt>
    <dgm:pt modelId="{44A7F0C9-48C5-433D-B87F-BAE6CB4B47D5}">
      <dgm:prSet custT="1"/>
      <dgm:spPr/>
      <dgm:t>
        <a:bodyPr/>
        <a:lstStyle/>
        <a:p>
          <a:pPr algn="ctr"/>
          <a:r>
            <a:rPr lang="en-US" sz="1600" dirty="0" smtClean="0">
              <a:latin typeface="Times New Roman" pitchFamily="18" charset="0"/>
              <a:cs typeface="Times New Roman" pitchFamily="18" charset="0"/>
            </a:rPr>
            <a:t>sing programming language like C# and MATLAB to implement. </a:t>
          </a:r>
          <a:endParaRPr lang="en-US" sz="1600" dirty="0">
            <a:latin typeface="Times New Roman" pitchFamily="18" charset="0"/>
            <a:cs typeface="Times New Roman" pitchFamily="18" charset="0"/>
          </a:endParaRPr>
        </a:p>
      </dgm:t>
    </dgm:pt>
    <dgm:pt modelId="{9565688F-8C26-46AD-AD43-D43702B73C73}" type="parTrans" cxnId="{F70532E8-AD41-4726-BBBC-F150689062AC}">
      <dgm:prSet/>
      <dgm:spPr/>
      <dgm:t>
        <a:bodyPr/>
        <a:lstStyle/>
        <a:p>
          <a:endParaRPr lang="en-US"/>
        </a:p>
      </dgm:t>
    </dgm:pt>
    <dgm:pt modelId="{3BB63BB5-5E57-4CAE-B7C3-97B7D24AA447}" type="sibTrans" cxnId="{F70532E8-AD41-4726-BBBC-F150689062AC}">
      <dgm:prSet/>
      <dgm:spPr/>
      <dgm:t>
        <a:bodyPr/>
        <a:lstStyle/>
        <a:p>
          <a:endParaRPr lang="en-US"/>
        </a:p>
      </dgm:t>
    </dgm:pt>
    <dgm:pt modelId="{B243B8A7-795A-4751-827E-278688C8EC9C}">
      <dgm:prSet custT="1"/>
      <dgm:spPr/>
      <dgm:t>
        <a:bodyPr/>
        <a:lstStyle/>
        <a:p>
          <a:r>
            <a:rPr lang="en-US" sz="1600" dirty="0" smtClean="0">
              <a:latin typeface="Times New Roman" pitchFamily="18" charset="0"/>
              <a:cs typeface="Times New Roman" pitchFamily="18" charset="0"/>
            </a:rPr>
            <a:t>new routing protocol proposed based on artificial intelligence algorithms for finding shortest path between nodes in network. </a:t>
          </a:r>
          <a:endParaRPr lang="en-US" sz="1600" dirty="0">
            <a:latin typeface="Times New Roman" pitchFamily="18" charset="0"/>
            <a:cs typeface="Times New Roman" pitchFamily="18" charset="0"/>
          </a:endParaRPr>
        </a:p>
      </dgm:t>
    </dgm:pt>
    <dgm:pt modelId="{DB8B6823-DCB0-4770-96D2-53ABD055CB94}" type="parTrans" cxnId="{E09538D9-F55A-4D6D-BF2D-89DF43F8FE9B}">
      <dgm:prSet/>
      <dgm:spPr/>
      <dgm:t>
        <a:bodyPr/>
        <a:lstStyle/>
        <a:p>
          <a:endParaRPr lang="en-US"/>
        </a:p>
      </dgm:t>
    </dgm:pt>
    <dgm:pt modelId="{CA98AD60-2E35-4833-BC35-0F714FFAF719}" type="sibTrans" cxnId="{E09538D9-F55A-4D6D-BF2D-89DF43F8FE9B}">
      <dgm:prSet/>
      <dgm:spPr/>
      <dgm:t>
        <a:bodyPr/>
        <a:lstStyle/>
        <a:p>
          <a:endParaRPr lang="en-US"/>
        </a:p>
      </dgm:t>
    </dgm:pt>
    <dgm:pt modelId="{1E998E72-9594-4EE3-A5DE-33684F106AEE}" type="pres">
      <dgm:prSet presAssocID="{4B939DDF-61CD-4A27-A7BA-C9A1AB026395}" presName="outerComposite" presStyleCnt="0">
        <dgm:presLayoutVars>
          <dgm:chMax val="5"/>
          <dgm:dir/>
          <dgm:resizeHandles val="exact"/>
        </dgm:presLayoutVars>
      </dgm:prSet>
      <dgm:spPr/>
      <dgm:t>
        <a:bodyPr/>
        <a:lstStyle/>
        <a:p>
          <a:endParaRPr lang="en-US"/>
        </a:p>
      </dgm:t>
    </dgm:pt>
    <dgm:pt modelId="{70555833-9417-4581-AED6-177900C939A9}" type="pres">
      <dgm:prSet presAssocID="{4B939DDF-61CD-4A27-A7BA-C9A1AB026395}" presName="dummyMaxCanvas" presStyleCnt="0">
        <dgm:presLayoutVars/>
      </dgm:prSet>
      <dgm:spPr/>
      <dgm:t>
        <a:bodyPr/>
        <a:lstStyle/>
        <a:p>
          <a:endParaRPr lang="en-US"/>
        </a:p>
      </dgm:t>
    </dgm:pt>
    <dgm:pt modelId="{DB4EFA5D-1ACE-41E0-8362-99EF71C9CEB8}" type="pres">
      <dgm:prSet presAssocID="{4B939DDF-61CD-4A27-A7BA-C9A1AB026395}" presName="ThreeNodes_1" presStyleLbl="node1" presStyleIdx="0" presStyleCnt="3" custLinFactNeighborX="-1188">
        <dgm:presLayoutVars>
          <dgm:bulletEnabled val="1"/>
        </dgm:presLayoutVars>
      </dgm:prSet>
      <dgm:spPr/>
      <dgm:t>
        <a:bodyPr/>
        <a:lstStyle/>
        <a:p>
          <a:endParaRPr lang="en-US"/>
        </a:p>
      </dgm:t>
    </dgm:pt>
    <dgm:pt modelId="{DC5A9D45-96B8-4ABF-AA13-695770AAEB53}" type="pres">
      <dgm:prSet presAssocID="{4B939DDF-61CD-4A27-A7BA-C9A1AB026395}" presName="ThreeNodes_2" presStyleLbl="node1" presStyleIdx="1" presStyleCnt="3" custScaleX="108140">
        <dgm:presLayoutVars>
          <dgm:bulletEnabled val="1"/>
        </dgm:presLayoutVars>
      </dgm:prSet>
      <dgm:spPr/>
      <dgm:t>
        <a:bodyPr/>
        <a:lstStyle/>
        <a:p>
          <a:endParaRPr lang="en-US"/>
        </a:p>
      </dgm:t>
    </dgm:pt>
    <dgm:pt modelId="{7D82548E-A9BB-4928-B753-ECAC9D427A34}" type="pres">
      <dgm:prSet presAssocID="{4B939DDF-61CD-4A27-A7BA-C9A1AB026395}" presName="ThreeNodes_3" presStyleLbl="node1" presStyleIdx="2" presStyleCnt="3">
        <dgm:presLayoutVars>
          <dgm:bulletEnabled val="1"/>
        </dgm:presLayoutVars>
      </dgm:prSet>
      <dgm:spPr/>
      <dgm:t>
        <a:bodyPr/>
        <a:lstStyle/>
        <a:p>
          <a:endParaRPr lang="en-US"/>
        </a:p>
      </dgm:t>
    </dgm:pt>
    <dgm:pt modelId="{2918DFDB-361D-4376-8525-AA8BD102AD1F}" type="pres">
      <dgm:prSet presAssocID="{4B939DDF-61CD-4A27-A7BA-C9A1AB026395}" presName="ThreeConn_1-2" presStyleLbl="fgAccFollowNode1" presStyleIdx="0" presStyleCnt="2">
        <dgm:presLayoutVars>
          <dgm:bulletEnabled val="1"/>
        </dgm:presLayoutVars>
      </dgm:prSet>
      <dgm:spPr/>
      <dgm:t>
        <a:bodyPr/>
        <a:lstStyle/>
        <a:p>
          <a:endParaRPr lang="en-US"/>
        </a:p>
      </dgm:t>
    </dgm:pt>
    <dgm:pt modelId="{A4859C80-1FD6-4254-A148-42A6748B0676}" type="pres">
      <dgm:prSet presAssocID="{4B939DDF-61CD-4A27-A7BA-C9A1AB026395}" presName="ThreeConn_2-3" presStyleLbl="fgAccFollowNode1" presStyleIdx="1" presStyleCnt="2">
        <dgm:presLayoutVars>
          <dgm:bulletEnabled val="1"/>
        </dgm:presLayoutVars>
      </dgm:prSet>
      <dgm:spPr/>
      <dgm:t>
        <a:bodyPr/>
        <a:lstStyle/>
        <a:p>
          <a:endParaRPr lang="en-US"/>
        </a:p>
      </dgm:t>
    </dgm:pt>
    <dgm:pt modelId="{C9E4D935-E4B7-4B1A-9A15-ED523C97E45B}" type="pres">
      <dgm:prSet presAssocID="{4B939DDF-61CD-4A27-A7BA-C9A1AB026395}" presName="ThreeNodes_1_text" presStyleLbl="node1" presStyleIdx="2" presStyleCnt="3">
        <dgm:presLayoutVars>
          <dgm:bulletEnabled val="1"/>
        </dgm:presLayoutVars>
      </dgm:prSet>
      <dgm:spPr/>
      <dgm:t>
        <a:bodyPr/>
        <a:lstStyle/>
        <a:p>
          <a:endParaRPr lang="en-US"/>
        </a:p>
      </dgm:t>
    </dgm:pt>
    <dgm:pt modelId="{7A4980DA-A1FA-4EA8-A86F-0A778E410938}" type="pres">
      <dgm:prSet presAssocID="{4B939DDF-61CD-4A27-A7BA-C9A1AB026395}" presName="ThreeNodes_2_text" presStyleLbl="node1" presStyleIdx="2" presStyleCnt="3">
        <dgm:presLayoutVars>
          <dgm:bulletEnabled val="1"/>
        </dgm:presLayoutVars>
      </dgm:prSet>
      <dgm:spPr/>
      <dgm:t>
        <a:bodyPr/>
        <a:lstStyle/>
        <a:p>
          <a:endParaRPr lang="en-US"/>
        </a:p>
      </dgm:t>
    </dgm:pt>
    <dgm:pt modelId="{6891E2A4-287E-4920-9955-3DCA6EE9D754}" type="pres">
      <dgm:prSet presAssocID="{4B939DDF-61CD-4A27-A7BA-C9A1AB026395}" presName="ThreeNodes_3_text" presStyleLbl="node1" presStyleIdx="2" presStyleCnt="3">
        <dgm:presLayoutVars>
          <dgm:bulletEnabled val="1"/>
        </dgm:presLayoutVars>
      </dgm:prSet>
      <dgm:spPr/>
      <dgm:t>
        <a:bodyPr/>
        <a:lstStyle/>
        <a:p>
          <a:endParaRPr lang="en-US"/>
        </a:p>
      </dgm:t>
    </dgm:pt>
  </dgm:ptLst>
  <dgm:cxnLst>
    <dgm:cxn modelId="{13793042-161E-4663-97EF-9C1E558BB265}" type="presOf" srcId="{B243B8A7-795A-4751-827E-278688C8EC9C}" destId="{DC5A9D45-96B8-4ABF-AA13-695770AAEB53}" srcOrd="0" destOrd="0" presId="urn:microsoft.com/office/officeart/2005/8/layout/vProcess5"/>
    <dgm:cxn modelId="{C7CC8940-A35B-40E6-8678-D70233D0D0EB}" type="presOf" srcId="{67F69DE6-E944-4E05-8B06-3F202DA15ED7}" destId="{C9E4D935-E4B7-4B1A-9A15-ED523C97E45B}" srcOrd="1" destOrd="0" presId="urn:microsoft.com/office/officeart/2005/8/layout/vProcess5"/>
    <dgm:cxn modelId="{A95494CD-92BF-427F-8DF6-307145502B08}" type="presOf" srcId="{CA98AD60-2E35-4833-BC35-0F714FFAF719}" destId="{A4859C80-1FD6-4254-A148-42A6748B0676}" srcOrd="0" destOrd="0" presId="urn:microsoft.com/office/officeart/2005/8/layout/vProcess5"/>
    <dgm:cxn modelId="{00F4EB44-5595-42ED-ACCA-1C937C17F286}" type="presOf" srcId="{B243B8A7-795A-4751-827E-278688C8EC9C}" destId="{7A4980DA-A1FA-4EA8-A86F-0A778E410938}" srcOrd="1" destOrd="0" presId="urn:microsoft.com/office/officeart/2005/8/layout/vProcess5"/>
    <dgm:cxn modelId="{4389EF8B-B6F2-42B1-888E-DB466A33EC96}" srcId="{4B939DDF-61CD-4A27-A7BA-C9A1AB026395}" destId="{67F69DE6-E944-4E05-8B06-3F202DA15ED7}" srcOrd="0" destOrd="0" parTransId="{A3C14D09-3010-4ACC-A09C-82350A7E3B20}" sibTransId="{58AC0397-4D84-4C12-82DE-E7E97BCF8AA6}"/>
    <dgm:cxn modelId="{FB9F9206-136E-4F08-8FF5-D9E51917EE35}" type="presOf" srcId="{67F69DE6-E944-4E05-8B06-3F202DA15ED7}" destId="{DB4EFA5D-1ACE-41E0-8362-99EF71C9CEB8}" srcOrd="0" destOrd="0" presId="urn:microsoft.com/office/officeart/2005/8/layout/vProcess5"/>
    <dgm:cxn modelId="{FECDB9B7-4F1C-4660-A04F-7F8E714233CB}" type="presOf" srcId="{4B939DDF-61CD-4A27-A7BA-C9A1AB026395}" destId="{1E998E72-9594-4EE3-A5DE-33684F106AEE}" srcOrd="0" destOrd="0" presId="urn:microsoft.com/office/officeart/2005/8/layout/vProcess5"/>
    <dgm:cxn modelId="{F70532E8-AD41-4726-BBBC-F150689062AC}" srcId="{4B939DDF-61CD-4A27-A7BA-C9A1AB026395}" destId="{44A7F0C9-48C5-433D-B87F-BAE6CB4B47D5}" srcOrd="2" destOrd="0" parTransId="{9565688F-8C26-46AD-AD43-D43702B73C73}" sibTransId="{3BB63BB5-5E57-4CAE-B7C3-97B7D24AA447}"/>
    <dgm:cxn modelId="{86FC9021-F3CD-4CF1-A451-AECF019F9C35}" type="presOf" srcId="{58AC0397-4D84-4C12-82DE-E7E97BCF8AA6}" destId="{2918DFDB-361D-4376-8525-AA8BD102AD1F}" srcOrd="0" destOrd="0" presId="urn:microsoft.com/office/officeart/2005/8/layout/vProcess5"/>
    <dgm:cxn modelId="{E09538D9-F55A-4D6D-BF2D-89DF43F8FE9B}" srcId="{4B939DDF-61CD-4A27-A7BA-C9A1AB026395}" destId="{B243B8A7-795A-4751-827E-278688C8EC9C}" srcOrd="1" destOrd="0" parTransId="{DB8B6823-DCB0-4770-96D2-53ABD055CB94}" sibTransId="{CA98AD60-2E35-4833-BC35-0F714FFAF719}"/>
    <dgm:cxn modelId="{49EDA5FF-2610-46A4-BB66-7EAC8F02D4A9}" type="presOf" srcId="{44A7F0C9-48C5-433D-B87F-BAE6CB4B47D5}" destId="{7D82548E-A9BB-4928-B753-ECAC9D427A34}" srcOrd="0" destOrd="0" presId="urn:microsoft.com/office/officeart/2005/8/layout/vProcess5"/>
    <dgm:cxn modelId="{649FBF97-52FC-4E14-8064-4491B94363EB}" type="presOf" srcId="{44A7F0C9-48C5-433D-B87F-BAE6CB4B47D5}" destId="{6891E2A4-287E-4920-9955-3DCA6EE9D754}" srcOrd="1" destOrd="0" presId="urn:microsoft.com/office/officeart/2005/8/layout/vProcess5"/>
    <dgm:cxn modelId="{79BEE882-DC34-4173-AA98-7F82BD73CAC5}" type="presParOf" srcId="{1E998E72-9594-4EE3-A5DE-33684F106AEE}" destId="{70555833-9417-4581-AED6-177900C939A9}" srcOrd="0" destOrd="0" presId="urn:microsoft.com/office/officeart/2005/8/layout/vProcess5"/>
    <dgm:cxn modelId="{E8EAE057-8E7D-416C-8B9D-3FDB22C68C6F}" type="presParOf" srcId="{1E998E72-9594-4EE3-A5DE-33684F106AEE}" destId="{DB4EFA5D-1ACE-41E0-8362-99EF71C9CEB8}" srcOrd="1" destOrd="0" presId="urn:microsoft.com/office/officeart/2005/8/layout/vProcess5"/>
    <dgm:cxn modelId="{69C25A3B-66D5-459F-8E9A-07AF9390B09A}" type="presParOf" srcId="{1E998E72-9594-4EE3-A5DE-33684F106AEE}" destId="{DC5A9D45-96B8-4ABF-AA13-695770AAEB53}" srcOrd="2" destOrd="0" presId="urn:microsoft.com/office/officeart/2005/8/layout/vProcess5"/>
    <dgm:cxn modelId="{7FAD1FD4-906C-4C2B-8D31-BC81781ABC57}" type="presParOf" srcId="{1E998E72-9594-4EE3-A5DE-33684F106AEE}" destId="{7D82548E-A9BB-4928-B753-ECAC9D427A34}" srcOrd="3" destOrd="0" presId="urn:microsoft.com/office/officeart/2005/8/layout/vProcess5"/>
    <dgm:cxn modelId="{F9A306B3-1DC2-4370-A7A5-BE5344B42579}" type="presParOf" srcId="{1E998E72-9594-4EE3-A5DE-33684F106AEE}" destId="{2918DFDB-361D-4376-8525-AA8BD102AD1F}" srcOrd="4" destOrd="0" presId="urn:microsoft.com/office/officeart/2005/8/layout/vProcess5"/>
    <dgm:cxn modelId="{D7EE9FFB-3C52-46A3-8A65-88F15FA1002D}" type="presParOf" srcId="{1E998E72-9594-4EE3-A5DE-33684F106AEE}" destId="{A4859C80-1FD6-4254-A148-42A6748B0676}" srcOrd="5" destOrd="0" presId="urn:microsoft.com/office/officeart/2005/8/layout/vProcess5"/>
    <dgm:cxn modelId="{9F627F80-07A0-4381-BA5D-B7E5E9DFCC68}" type="presParOf" srcId="{1E998E72-9594-4EE3-A5DE-33684F106AEE}" destId="{C9E4D935-E4B7-4B1A-9A15-ED523C97E45B}" srcOrd="6" destOrd="0" presId="urn:microsoft.com/office/officeart/2005/8/layout/vProcess5"/>
    <dgm:cxn modelId="{C079F3A5-10BB-494A-B17A-7DA8CBF5509D}" type="presParOf" srcId="{1E998E72-9594-4EE3-A5DE-33684F106AEE}" destId="{7A4980DA-A1FA-4EA8-A86F-0A778E410938}" srcOrd="7" destOrd="0" presId="urn:microsoft.com/office/officeart/2005/8/layout/vProcess5"/>
    <dgm:cxn modelId="{09F8E819-3AC4-4FAD-8DB3-FF3D472137E6}" type="presParOf" srcId="{1E998E72-9594-4EE3-A5DE-33684F106AEE}" destId="{6891E2A4-287E-4920-9955-3DCA6EE9D75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D40DAB-F283-4CB3-8CA4-EB4EE6F13DE2}" type="doc">
      <dgm:prSet loTypeId="urn:microsoft.com/office/officeart/2005/8/layout/arrow2" loCatId="process" qsTypeId="urn:microsoft.com/office/officeart/2005/8/quickstyle/3d2" qsCatId="3D" csTypeId="urn:microsoft.com/office/officeart/2005/8/colors/colorful1" csCatId="colorful" phldr="1"/>
      <dgm:spPr/>
      <dgm:t>
        <a:bodyPr/>
        <a:lstStyle/>
        <a:p>
          <a:endParaRPr lang="en-US"/>
        </a:p>
      </dgm:t>
    </dgm:pt>
    <dgm:pt modelId="{ED2AFCDF-1CCE-4119-B940-59819D8BB6F4}">
      <dgm:prSet/>
      <dgm:spPr/>
      <dgm:t>
        <a:bodyPr/>
        <a:lstStyle/>
        <a:p>
          <a:pPr algn="justLow" rtl="0"/>
          <a:r>
            <a:rPr lang="en-US" dirty="0" smtClean="0">
              <a:latin typeface="Times New Roman" pitchFamily="18" charset="0"/>
              <a:cs typeface="Times New Roman" pitchFamily="18" charset="0"/>
            </a:rPr>
            <a:t>Conceived by Dutch computer scientist </a:t>
          </a:r>
          <a:r>
            <a:rPr lang="en-US" dirty="0" err="1" smtClean="0">
              <a:latin typeface="Times New Roman" pitchFamily="18" charset="0"/>
              <a:cs typeface="Times New Roman" pitchFamily="18" charset="0"/>
            </a:rPr>
            <a:t>Edsger</a:t>
          </a:r>
          <a:r>
            <a:rPr lang="en-US" dirty="0" smtClean="0">
              <a:latin typeface="Times New Roman" pitchFamily="18" charset="0"/>
              <a:cs typeface="Times New Roman" pitchFamily="18" charset="0"/>
            </a:rPr>
            <a:t> Dijkstra  in 1959</a:t>
          </a:r>
          <a:endParaRPr lang="en-US" dirty="0">
            <a:latin typeface="Times New Roman" pitchFamily="18" charset="0"/>
            <a:cs typeface="Times New Roman" pitchFamily="18" charset="0"/>
          </a:endParaRPr>
        </a:p>
      </dgm:t>
    </dgm:pt>
    <dgm:pt modelId="{9858AE31-BA47-464E-8285-3F387DE4359F}" type="parTrans" cxnId="{7EF30E90-EAA1-4D8D-B606-9B7867D4455E}">
      <dgm:prSet/>
      <dgm:spPr/>
      <dgm:t>
        <a:bodyPr/>
        <a:lstStyle/>
        <a:p>
          <a:pPr algn="justLow"/>
          <a:endParaRPr lang="en-US"/>
        </a:p>
      </dgm:t>
    </dgm:pt>
    <dgm:pt modelId="{A8A1E992-C0F6-4DFF-9949-421AD2536AD2}" type="sibTrans" cxnId="{7EF30E90-EAA1-4D8D-B606-9B7867D4455E}">
      <dgm:prSet/>
      <dgm:spPr/>
      <dgm:t>
        <a:bodyPr/>
        <a:lstStyle/>
        <a:p>
          <a:pPr algn="justLow"/>
          <a:endParaRPr lang="en-US"/>
        </a:p>
      </dgm:t>
    </dgm:pt>
    <dgm:pt modelId="{200C9487-2E39-450F-B458-925EC2588224}">
      <dgm:prSet/>
      <dgm:spPr/>
      <dgm:t>
        <a:bodyPr/>
        <a:lstStyle/>
        <a:p>
          <a:pPr algn="justLow" rtl="0"/>
          <a:r>
            <a:rPr lang="en-US" dirty="0" smtClean="0">
              <a:latin typeface="Times New Roman" pitchFamily="18" charset="0"/>
              <a:cs typeface="Times New Roman" pitchFamily="18" charset="0"/>
            </a:rPr>
            <a:t>is a graph search algorithm that solves the single-source shortest path problem for a graph with non-negative edge path costs, producing a shortest path tree. </a:t>
          </a:r>
          <a:endParaRPr lang="en-US" dirty="0">
            <a:latin typeface="Times New Roman" pitchFamily="18" charset="0"/>
            <a:cs typeface="Times New Roman" pitchFamily="18" charset="0"/>
          </a:endParaRPr>
        </a:p>
      </dgm:t>
    </dgm:pt>
    <dgm:pt modelId="{22FBF535-B3E8-43D7-A3CA-C9A29BD2E50D}" type="parTrans" cxnId="{EA1403A3-A544-4A55-BC91-941B1E2ACCF1}">
      <dgm:prSet/>
      <dgm:spPr/>
      <dgm:t>
        <a:bodyPr/>
        <a:lstStyle/>
        <a:p>
          <a:pPr algn="justLow"/>
          <a:endParaRPr lang="en-US"/>
        </a:p>
      </dgm:t>
    </dgm:pt>
    <dgm:pt modelId="{2B3D1C93-0ED6-4EF3-928B-88892853604A}" type="sibTrans" cxnId="{EA1403A3-A544-4A55-BC91-941B1E2ACCF1}">
      <dgm:prSet/>
      <dgm:spPr/>
      <dgm:t>
        <a:bodyPr/>
        <a:lstStyle/>
        <a:p>
          <a:pPr algn="justLow"/>
          <a:endParaRPr lang="en-US"/>
        </a:p>
      </dgm:t>
    </dgm:pt>
    <dgm:pt modelId="{3303DB00-1F17-4D4E-807C-6AB809C5041D}">
      <dgm:prSet/>
      <dgm:spPr/>
      <dgm:t>
        <a:bodyPr/>
        <a:lstStyle/>
        <a:p>
          <a:pPr algn="justLow" rtl="0"/>
          <a:r>
            <a:rPr lang="en-US" dirty="0" smtClean="0">
              <a:latin typeface="Times New Roman" pitchFamily="18" charset="0"/>
              <a:cs typeface="Times New Roman" pitchFamily="18" charset="0"/>
            </a:rPr>
            <a:t>This algorithm is time consuming, when the network is too big or huge amount of traffic</a:t>
          </a:r>
          <a:endParaRPr lang="en-US" dirty="0">
            <a:latin typeface="Times New Roman" pitchFamily="18" charset="0"/>
            <a:cs typeface="Times New Roman" pitchFamily="18" charset="0"/>
          </a:endParaRPr>
        </a:p>
      </dgm:t>
    </dgm:pt>
    <dgm:pt modelId="{3442A5EC-CE46-4485-BA44-92D4934460B6}" type="parTrans" cxnId="{69A18F52-9783-4B3D-95CA-162DA8F485BE}">
      <dgm:prSet/>
      <dgm:spPr/>
      <dgm:t>
        <a:bodyPr/>
        <a:lstStyle/>
        <a:p>
          <a:pPr algn="justLow"/>
          <a:endParaRPr lang="en-US"/>
        </a:p>
      </dgm:t>
    </dgm:pt>
    <dgm:pt modelId="{BB61DB19-35CE-49B7-9C06-1FCCA95ADC42}" type="sibTrans" cxnId="{69A18F52-9783-4B3D-95CA-162DA8F485BE}">
      <dgm:prSet/>
      <dgm:spPr/>
      <dgm:t>
        <a:bodyPr/>
        <a:lstStyle/>
        <a:p>
          <a:pPr algn="justLow"/>
          <a:endParaRPr lang="en-US"/>
        </a:p>
      </dgm:t>
    </dgm:pt>
    <dgm:pt modelId="{8AE26916-4EF2-419C-94D5-A7A3BDBE82A5}">
      <dgm:prSet/>
      <dgm:spPr/>
      <dgm:t>
        <a:bodyPr/>
        <a:lstStyle/>
        <a:p>
          <a:pPr algn="justLow" rtl="0"/>
          <a:r>
            <a:rPr lang="en-US" dirty="0" smtClean="0">
              <a:latin typeface="Times New Roman" pitchFamily="18" charset="0"/>
              <a:cs typeface="Times New Roman" pitchFamily="18" charset="0"/>
            </a:rPr>
            <a:t>For a given source vertex (node) in the graph, the algorithm finds the path with lowest cost (i.e. the shortest path) between that vertex and every other vertex. </a:t>
          </a:r>
          <a:endParaRPr lang="en-US" dirty="0">
            <a:latin typeface="Times New Roman" pitchFamily="18" charset="0"/>
            <a:cs typeface="Times New Roman" pitchFamily="18" charset="0"/>
          </a:endParaRPr>
        </a:p>
      </dgm:t>
    </dgm:pt>
    <dgm:pt modelId="{87CE8CDE-5731-474F-8955-7CFC4B729847}" type="parTrans" cxnId="{A6A297AB-3552-4C32-8A76-F08787A7F183}">
      <dgm:prSet/>
      <dgm:spPr/>
      <dgm:t>
        <a:bodyPr/>
        <a:lstStyle/>
        <a:p>
          <a:pPr algn="justLow"/>
          <a:endParaRPr lang="en-US"/>
        </a:p>
      </dgm:t>
    </dgm:pt>
    <dgm:pt modelId="{E16D5201-8867-42F9-9DF3-7FB4A91D31E9}" type="sibTrans" cxnId="{A6A297AB-3552-4C32-8A76-F08787A7F183}">
      <dgm:prSet/>
      <dgm:spPr/>
      <dgm:t>
        <a:bodyPr/>
        <a:lstStyle/>
        <a:p>
          <a:pPr algn="justLow"/>
          <a:endParaRPr lang="en-US"/>
        </a:p>
      </dgm:t>
    </dgm:pt>
    <dgm:pt modelId="{1FD517B6-756D-4536-B21B-9C0F4EA3D7F0}">
      <dgm:prSet/>
      <dgm:spPr/>
      <dgm:t>
        <a:bodyPr/>
        <a:lstStyle/>
        <a:p>
          <a:pPr algn="justLow" rtl="0"/>
          <a:r>
            <a:rPr lang="en-US" dirty="0" smtClean="0">
              <a:latin typeface="Times New Roman" pitchFamily="18" charset="0"/>
              <a:cs typeface="Times New Roman" pitchFamily="18" charset="0"/>
            </a:rPr>
            <a:t>This algorithm divides nodes in to sets : tentative and permanent .</a:t>
          </a:r>
        </a:p>
        <a:p>
          <a:pPr algn="justLow" rtl="0"/>
          <a:endParaRPr lang="en-US" dirty="0" smtClean="0">
            <a:latin typeface="Times New Roman" pitchFamily="18" charset="0"/>
            <a:cs typeface="Times New Roman" pitchFamily="18" charset="0"/>
          </a:endParaRPr>
        </a:p>
        <a:p>
          <a:pPr algn="justLow" rtl="0"/>
          <a:r>
            <a:rPr lang="en-US" dirty="0" smtClean="0">
              <a:effectLst/>
              <a:latin typeface="Times New Roman" pitchFamily="18" charset="0"/>
              <a:cs typeface="Times New Roman" pitchFamily="18" charset="0"/>
            </a:rPr>
            <a:t>Dijkstra Algorithm is widely used because of its simplicity. It is based on bellman optimization theory.</a:t>
          </a:r>
          <a:endParaRPr lang="en-US" dirty="0" smtClean="0">
            <a:latin typeface="Times New Roman" pitchFamily="18" charset="0"/>
            <a:cs typeface="Times New Roman" pitchFamily="18" charset="0"/>
          </a:endParaRPr>
        </a:p>
      </dgm:t>
    </dgm:pt>
    <dgm:pt modelId="{BA0A7649-E2B3-4E9E-A5BC-51E84AEB6AE0}" type="parTrans" cxnId="{6AFEA7EC-4746-4322-AAA9-826D98CD5D10}">
      <dgm:prSet/>
      <dgm:spPr/>
      <dgm:t>
        <a:bodyPr/>
        <a:lstStyle/>
        <a:p>
          <a:pPr algn="justLow"/>
          <a:endParaRPr lang="en-US"/>
        </a:p>
      </dgm:t>
    </dgm:pt>
    <dgm:pt modelId="{5BD15CBA-C52D-4D1C-B019-0787D894ED4F}" type="sibTrans" cxnId="{6AFEA7EC-4746-4322-AAA9-826D98CD5D10}">
      <dgm:prSet/>
      <dgm:spPr/>
      <dgm:t>
        <a:bodyPr/>
        <a:lstStyle/>
        <a:p>
          <a:pPr algn="justLow"/>
          <a:endParaRPr lang="en-US"/>
        </a:p>
      </dgm:t>
    </dgm:pt>
    <dgm:pt modelId="{A496A622-806E-4D15-AD40-F9F1DEFC1993}" type="pres">
      <dgm:prSet presAssocID="{11D40DAB-F283-4CB3-8CA4-EB4EE6F13DE2}" presName="arrowDiagram" presStyleCnt="0">
        <dgm:presLayoutVars>
          <dgm:chMax val="5"/>
          <dgm:dir/>
          <dgm:resizeHandles val="exact"/>
        </dgm:presLayoutVars>
      </dgm:prSet>
      <dgm:spPr/>
      <dgm:t>
        <a:bodyPr/>
        <a:lstStyle/>
        <a:p>
          <a:endParaRPr lang="en-US"/>
        </a:p>
      </dgm:t>
    </dgm:pt>
    <dgm:pt modelId="{28D9BD5C-3903-4759-891C-DBC561BE4F2C}" type="pres">
      <dgm:prSet presAssocID="{11D40DAB-F283-4CB3-8CA4-EB4EE6F13DE2}" presName="arrow" presStyleLbl="bgShp" presStyleIdx="0" presStyleCnt="1"/>
      <dgm:spPr/>
      <dgm:t>
        <a:bodyPr/>
        <a:lstStyle/>
        <a:p>
          <a:endParaRPr lang="en-US"/>
        </a:p>
      </dgm:t>
    </dgm:pt>
    <dgm:pt modelId="{1DB4E256-472C-4D23-83A7-6944B7AA6AC7}" type="pres">
      <dgm:prSet presAssocID="{11D40DAB-F283-4CB3-8CA4-EB4EE6F13DE2}" presName="arrowDiagram5" presStyleCnt="0"/>
      <dgm:spPr/>
      <dgm:t>
        <a:bodyPr/>
        <a:lstStyle/>
        <a:p>
          <a:endParaRPr lang="en-US"/>
        </a:p>
      </dgm:t>
    </dgm:pt>
    <dgm:pt modelId="{D7302AC1-A2C6-4EDC-AB25-B08F2FEA0E36}" type="pres">
      <dgm:prSet presAssocID="{ED2AFCDF-1CCE-4119-B940-59819D8BB6F4}" presName="bullet5a" presStyleLbl="node1" presStyleIdx="0" presStyleCnt="5"/>
      <dgm:spPr/>
      <dgm:t>
        <a:bodyPr/>
        <a:lstStyle/>
        <a:p>
          <a:endParaRPr lang="en-US"/>
        </a:p>
      </dgm:t>
    </dgm:pt>
    <dgm:pt modelId="{1652DE64-D659-4CE4-BB4F-83FD681D3F81}" type="pres">
      <dgm:prSet presAssocID="{ED2AFCDF-1CCE-4119-B940-59819D8BB6F4}" presName="textBox5a" presStyleLbl="revTx" presStyleIdx="0" presStyleCnt="5" custScaleX="102332">
        <dgm:presLayoutVars>
          <dgm:bulletEnabled val="1"/>
        </dgm:presLayoutVars>
      </dgm:prSet>
      <dgm:spPr/>
      <dgm:t>
        <a:bodyPr/>
        <a:lstStyle/>
        <a:p>
          <a:endParaRPr lang="en-US"/>
        </a:p>
      </dgm:t>
    </dgm:pt>
    <dgm:pt modelId="{BFF98EC8-78D6-4962-8585-40495300EC6B}" type="pres">
      <dgm:prSet presAssocID="{200C9487-2E39-450F-B458-925EC2588224}" presName="bullet5b" presStyleLbl="node1" presStyleIdx="1" presStyleCnt="5"/>
      <dgm:spPr/>
      <dgm:t>
        <a:bodyPr/>
        <a:lstStyle/>
        <a:p>
          <a:endParaRPr lang="en-US"/>
        </a:p>
      </dgm:t>
    </dgm:pt>
    <dgm:pt modelId="{989BAEC4-EECC-4733-BF6D-21BB3A5F316B}" type="pres">
      <dgm:prSet presAssocID="{200C9487-2E39-450F-B458-925EC2588224}" presName="textBox5b" presStyleLbl="revTx" presStyleIdx="1" presStyleCnt="5">
        <dgm:presLayoutVars>
          <dgm:bulletEnabled val="1"/>
        </dgm:presLayoutVars>
      </dgm:prSet>
      <dgm:spPr/>
      <dgm:t>
        <a:bodyPr/>
        <a:lstStyle/>
        <a:p>
          <a:endParaRPr lang="en-US"/>
        </a:p>
      </dgm:t>
    </dgm:pt>
    <dgm:pt modelId="{5A5BC358-68E7-48AC-9140-A3851186E347}" type="pres">
      <dgm:prSet presAssocID="{3303DB00-1F17-4D4E-807C-6AB809C5041D}" presName="bullet5c" presStyleLbl="node1" presStyleIdx="2" presStyleCnt="5"/>
      <dgm:spPr/>
      <dgm:t>
        <a:bodyPr/>
        <a:lstStyle/>
        <a:p>
          <a:endParaRPr lang="en-US"/>
        </a:p>
      </dgm:t>
    </dgm:pt>
    <dgm:pt modelId="{C8C165B6-5576-4BBA-A25A-58BDFD1EFADF}" type="pres">
      <dgm:prSet presAssocID="{3303DB00-1F17-4D4E-807C-6AB809C5041D}" presName="textBox5c" presStyleLbl="revTx" presStyleIdx="2" presStyleCnt="5" custLinFactNeighborY="2528">
        <dgm:presLayoutVars>
          <dgm:bulletEnabled val="1"/>
        </dgm:presLayoutVars>
      </dgm:prSet>
      <dgm:spPr/>
      <dgm:t>
        <a:bodyPr/>
        <a:lstStyle/>
        <a:p>
          <a:endParaRPr lang="en-US"/>
        </a:p>
      </dgm:t>
    </dgm:pt>
    <dgm:pt modelId="{CBF3C97D-A52F-4F5F-BE36-5B5C8A14A0A0}" type="pres">
      <dgm:prSet presAssocID="{8AE26916-4EF2-419C-94D5-A7A3BDBE82A5}" presName="bullet5d" presStyleLbl="node1" presStyleIdx="3" presStyleCnt="5"/>
      <dgm:spPr/>
      <dgm:t>
        <a:bodyPr/>
        <a:lstStyle/>
        <a:p>
          <a:endParaRPr lang="en-US"/>
        </a:p>
      </dgm:t>
    </dgm:pt>
    <dgm:pt modelId="{AD5DAE91-ED1F-4B8E-AE98-A674465B75FD}" type="pres">
      <dgm:prSet presAssocID="{8AE26916-4EF2-419C-94D5-A7A3BDBE82A5}" presName="textBox5d" presStyleLbl="revTx" presStyleIdx="3" presStyleCnt="5">
        <dgm:presLayoutVars>
          <dgm:bulletEnabled val="1"/>
        </dgm:presLayoutVars>
      </dgm:prSet>
      <dgm:spPr/>
      <dgm:t>
        <a:bodyPr/>
        <a:lstStyle/>
        <a:p>
          <a:endParaRPr lang="en-US"/>
        </a:p>
      </dgm:t>
    </dgm:pt>
    <dgm:pt modelId="{53893BC9-3494-4B54-9F96-A46C18F2BF64}" type="pres">
      <dgm:prSet presAssocID="{1FD517B6-756D-4536-B21B-9C0F4EA3D7F0}" presName="bullet5e" presStyleLbl="node1" presStyleIdx="4" presStyleCnt="5" custLinFactNeighborX="7406"/>
      <dgm:spPr/>
      <dgm:t>
        <a:bodyPr/>
        <a:lstStyle/>
        <a:p>
          <a:endParaRPr lang="en-US"/>
        </a:p>
      </dgm:t>
    </dgm:pt>
    <dgm:pt modelId="{B61A9C43-A4F2-4994-91AC-8F2F39102559}" type="pres">
      <dgm:prSet presAssocID="{1FD517B6-756D-4536-B21B-9C0F4EA3D7F0}" presName="textBox5e" presStyleLbl="revTx" presStyleIdx="4" presStyleCnt="5" custLinFactNeighborX="7473">
        <dgm:presLayoutVars>
          <dgm:bulletEnabled val="1"/>
        </dgm:presLayoutVars>
      </dgm:prSet>
      <dgm:spPr/>
      <dgm:t>
        <a:bodyPr/>
        <a:lstStyle/>
        <a:p>
          <a:endParaRPr lang="en-US"/>
        </a:p>
      </dgm:t>
    </dgm:pt>
  </dgm:ptLst>
  <dgm:cxnLst>
    <dgm:cxn modelId="{B5721402-39CC-4817-87F3-F7745D21C404}" type="presOf" srcId="{11D40DAB-F283-4CB3-8CA4-EB4EE6F13DE2}" destId="{A496A622-806E-4D15-AD40-F9F1DEFC1993}" srcOrd="0" destOrd="0" presId="urn:microsoft.com/office/officeart/2005/8/layout/arrow2"/>
    <dgm:cxn modelId="{5EA74790-854F-4F63-A92B-247FCFBD4F12}" type="presOf" srcId="{ED2AFCDF-1CCE-4119-B940-59819D8BB6F4}" destId="{1652DE64-D659-4CE4-BB4F-83FD681D3F81}" srcOrd="0" destOrd="0" presId="urn:microsoft.com/office/officeart/2005/8/layout/arrow2"/>
    <dgm:cxn modelId="{A6A297AB-3552-4C32-8A76-F08787A7F183}" srcId="{11D40DAB-F283-4CB3-8CA4-EB4EE6F13DE2}" destId="{8AE26916-4EF2-419C-94D5-A7A3BDBE82A5}" srcOrd="3" destOrd="0" parTransId="{87CE8CDE-5731-474F-8955-7CFC4B729847}" sibTransId="{E16D5201-8867-42F9-9DF3-7FB4A91D31E9}"/>
    <dgm:cxn modelId="{8784B3BB-8399-4D0A-BC06-0A6F913C18D0}" type="presOf" srcId="{8AE26916-4EF2-419C-94D5-A7A3BDBE82A5}" destId="{AD5DAE91-ED1F-4B8E-AE98-A674465B75FD}" srcOrd="0" destOrd="0" presId="urn:microsoft.com/office/officeart/2005/8/layout/arrow2"/>
    <dgm:cxn modelId="{E06E3B1D-1997-42FE-BFB8-820630D7CB74}" type="presOf" srcId="{200C9487-2E39-450F-B458-925EC2588224}" destId="{989BAEC4-EECC-4733-BF6D-21BB3A5F316B}" srcOrd="0" destOrd="0" presId="urn:microsoft.com/office/officeart/2005/8/layout/arrow2"/>
    <dgm:cxn modelId="{E166185A-2217-4AD6-8077-2843019DF5C9}" type="presOf" srcId="{1FD517B6-756D-4536-B21B-9C0F4EA3D7F0}" destId="{B61A9C43-A4F2-4994-91AC-8F2F39102559}" srcOrd="0" destOrd="0" presId="urn:microsoft.com/office/officeart/2005/8/layout/arrow2"/>
    <dgm:cxn modelId="{6AFEA7EC-4746-4322-AAA9-826D98CD5D10}" srcId="{11D40DAB-F283-4CB3-8CA4-EB4EE6F13DE2}" destId="{1FD517B6-756D-4536-B21B-9C0F4EA3D7F0}" srcOrd="4" destOrd="0" parTransId="{BA0A7649-E2B3-4E9E-A5BC-51E84AEB6AE0}" sibTransId="{5BD15CBA-C52D-4D1C-B019-0787D894ED4F}"/>
    <dgm:cxn modelId="{69A18F52-9783-4B3D-95CA-162DA8F485BE}" srcId="{11D40DAB-F283-4CB3-8CA4-EB4EE6F13DE2}" destId="{3303DB00-1F17-4D4E-807C-6AB809C5041D}" srcOrd="2" destOrd="0" parTransId="{3442A5EC-CE46-4485-BA44-92D4934460B6}" sibTransId="{BB61DB19-35CE-49B7-9C06-1FCCA95ADC42}"/>
    <dgm:cxn modelId="{7EF30E90-EAA1-4D8D-B606-9B7867D4455E}" srcId="{11D40DAB-F283-4CB3-8CA4-EB4EE6F13DE2}" destId="{ED2AFCDF-1CCE-4119-B940-59819D8BB6F4}" srcOrd="0" destOrd="0" parTransId="{9858AE31-BA47-464E-8285-3F387DE4359F}" sibTransId="{A8A1E992-C0F6-4DFF-9949-421AD2536AD2}"/>
    <dgm:cxn modelId="{4F07E876-BC7F-4D9B-AA85-6AFEA5092FE3}" type="presOf" srcId="{3303DB00-1F17-4D4E-807C-6AB809C5041D}" destId="{C8C165B6-5576-4BBA-A25A-58BDFD1EFADF}" srcOrd="0" destOrd="0" presId="urn:microsoft.com/office/officeart/2005/8/layout/arrow2"/>
    <dgm:cxn modelId="{EA1403A3-A544-4A55-BC91-941B1E2ACCF1}" srcId="{11D40DAB-F283-4CB3-8CA4-EB4EE6F13DE2}" destId="{200C9487-2E39-450F-B458-925EC2588224}" srcOrd="1" destOrd="0" parTransId="{22FBF535-B3E8-43D7-A3CA-C9A29BD2E50D}" sibTransId="{2B3D1C93-0ED6-4EF3-928B-88892853604A}"/>
    <dgm:cxn modelId="{62B8B716-A079-4B14-BF21-0EDF93569ACF}" type="presParOf" srcId="{A496A622-806E-4D15-AD40-F9F1DEFC1993}" destId="{28D9BD5C-3903-4759-891C-DBC561BE4F2C}" srcOrd="0" destOrd="0" presId="urn:microsoft.com/office/officeart/2005/8/layout/arrow2"/>
    <dgm:cxn modelId="{B06C341E-9330-4E53-91D7-F582280B470E}" type="presParOf" srcId="{A496A622-806E-4D15-AD40-F9F1DEFC1993}" destId="{1DB4E256-472C-4D23-83A7-6944B7AA6AC7}" srcOrd="1" destOrd="0" presId="urn:microsoft.com/office/officeart/2005/8/layout/arrow2"/>
    <dgm:cxn modelId="{B5E2792B-6579-4D5C-8557-A35D9C673977}" type="presParOf" srcId="{1DB4E256-472C-4D23-83A7-6944B7AA6AC7}" destId="{D7302AC1-A2C6-4EDC-AB25-B08F2FEA0E36}" srcOrd="0" destOrd="0" presId="urn:microsoft.com/office/officeart/2005/8/layout/arrow2"/>
    <dgm:cxn modelId="{3995FE80-9B23-49B3-A618-CA6B4E9131E2}" type="presParOf" srcId="{1DB4E256-472C-4D23-83A7-6944B7AA6AC7}" destId="{1652DE64-D659-4CE4-BB4F-83FD681D3F81}" srcOrd="1" destOrd="0" presId="urn:microsoft.com/office/officeart/2005/8/layout/arrow2"/>
    <dgm:cxn modelId="{64C5D74E-7C93-4DB2-B994-36014B8C510D}" type="presParOf" srcId="{1DB4E256-472C-4D23-83A7-6944B7AA6AC7}" destId="{BFF98EC8-78D6-4962-8585-40495300EC6B}" srcOrd="2" destOrd="0" presId="urn:microsoft.com/office/officeart/2005/8/layout/arrow2"/>
    <dgm:cxn modelId="{FEF093C8-8CBF-46D7-933E-E01BB0A7C220}" type="presParOf" srcId="{1DB4E256-472C-4D23-83A7-6944B7AA6AC7}" destId="{989BAEC4-EECC-4733-BF6D-21BB3A5F316B}" srcOrd="3" destOrd="0" presId="urn:microsoft.com/office/officeart/2005/8/layout/arrow2"/>
    <dgm:cxn modelId="{E71A3DEA-1BF2-4602-A2C1-CF7DC3514555}" type="presParOf" srcId="{1DB4E256-472C-4D23-83A7-6944B7AA6AC7}" destId="{5A5BC358-68E7-48AC-9140-A3851186E347}" srcOrd="4" destOrd="0" presId="urn:microsoft.com/office/officeart/2005/8/layout/arrow2"/>
    <dgm:cxn modelId="{FCA66B76-9C6D-4CD3-9A4A-9ED6A63F6607}" type="presParOf" srcId="{1DB4E256-472C-4D23-83A7-6944B7AA6AC7}" destId="{C8C165B6-5576-4BBA-A25A-58BDFD1EFADF}" srcOrd="5" destOrd="0" presId="urn:microsoft.com/office/officeart/2005/8/layout/arrow2"/>
    <dgm:cxn modelId="{DF7CFF48-24EB-4843-8100-DC16EA14BF5D}" type="presParOf" srcId="{1DB4E256-472C-4D23-83A7-6944B7AA6AC7}" destId="{CBF3C97D-A52F-4F5F-BE36-5B5C8A14A0A0}" srcOrd="6" destOrd="0" presId="urn:microsoft.com/office/officeart/2005/8/layout/arrow2"/>
    <dgm:cxn modelId="{4C9EA460-9FC2-419B-85EC-A462AAA1DDC4}" type="presParOf" srcId="{1DB4E256-472C-4D23-83A7-6944B7AA6AC7}" destId="{AD5DAE91-ED1F-4B8E-AE98-A674465B75FD}" srcOrd="7" destOrd="0" presId="urn:microsoft.com/office/officeart/2005/8/layout/arrow2"/>
    <dgm:cxn modelId="{F3F39448-A247-4F9F-8B2E-7C49C55A58E7}" type="presParOf" srcId="{1DB4E256-472C-4D23-83A7-6944B7AA6AC7}" destId="{53893BC9-3494-4B54-9F96-A46C18F2BF64}" srcOrd="8" destOrd="0" presId="urn:microsoft.com/office/officeart/2005/8/layout/arrow2"/>
    <dgm:cxn modelId="{B6C66E6D-B0AB-4C66-A242-83E673910E32}" type="presParOf" srcId="{1DB4E256-472C-4D23-83A7-6944B7AA6AC7}" destId="{B61A9C43-A4F2-4994-91AC-8F2F39102559}"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1B8D47-6CB5-4EC2-98F2-6F47A98FCE05}" type="doc">
      <dgm:prSet loTypeId="urn:microsoft.com/office/officeart/2005/8/layout/venn3" loCatId="relationship" qsTypeId="urn:microsoft.com/office/officeart/2005/8/quickstyle/3d1" qsCatId="3D" csTypeId="urn:microsoft.com/office/officeart/2005/8/colors/colorful5" csCatId="colorful" phldr="1"/>
      <dgm:spPr/>
      <dgm:t>
        <a:bodyPr/>
        <a:lstStyle/>
        <a:p>
          <a:endParaRPr lang="en-US"/>
        </a:p>
      </dgm:t>
    </dgm:pt>
    <dgm:pt modelId="{E1D7F538-13B6-4B0B-9AC9-C475DA9F88FD}">
      <dgm:prSet phldrT="[Text]"/>
      <dgm:spPr/>
      <dgm:t>
        <a:bodyPr/>
        <a:lstStyle/>
        <a:p>
          <a:r>
            <a:rPr lang="en-US" dirty="0" smtClean="0">
              <a:latin typeface="Times New Roman" pitchFamily="18" charset="0"/>
              <a:cs typeface="Times New Roman" pitchFamily="18" charset="0"/>
            </a:rPr>
            <a:t>Genetic algorithms (GAs) are global search and random optimization techniques modeled from natural selection, genetic and evolution that  first published by John  Holland-1975.</a:t>
          </a:r>
          <a:endParaRPr lang="en-US" dirty="0"/>
        </a:p>
      </dgm:t>
    </dgm:pt>
    <dgm:pt modelId="{D9B934A2-01A9-40C6-924E-848C56E26A23}" type="parTrans" cxnId="{76A2A0CB-03C3-4201-A1F7-F928A3E38672}">
      <dgm:prSet/>
      <dgm:spPr/>
      <dgm:t>
        <a:bodyPr/>
        <a:lstStyle/>
        <a:p>
          <a:endParaRPr lang="en-US"/>
        </a:p>
      </dgm:t>
    </dgm:pt>
    <dgm:pt modelId="{7D905A29-0AD4-469B-B338-D788E4C51362}" type="sibTrans" cxnId="{76A2A0CB-03C3-4201-A1F7-F928A3E38672}">
      <dgm:prSet/>
      <dgm:spPr/>
      <dgm:t>
        <a:bodyPr/>
        <a:lstStyle/>
        <a:p>
          <a:endParaRPr lang="en-US"/>
        </a:p>
      </dgm:t>
    </dgm:pt>
    <dgm:pt modelId="{18C4B2A0-3018-4BC0-BC4C-A3368BB1240E}">
      <dgm:prSet phldrT="[Text]"/>
      <dgm:spPr/>
      <dgm:t>
        <a:bodyPr/>
        <a:lstStyle/>
        <a:p>
          <a:r>
            <a:rPr lang="en-US" dirty="0" smtClean="0">
              <a:latin typeface="Times New Roman" pitchFamily="18" charset="0"/>
              <a:cs typeface="Times New Roman" pitchFamily="18" charset="0"/>
            </a:rPr>
            <a:t>A genetic algorithm maintains a population of candidate solutions, where each candidate solution is usually coded as binary string called a chromosome. </a:t>
          </a:r>
          <a:endParaRPr lang="en-US" dirty="0"/>
        </a:p>
      </dgm:t>
    </dgm:pt>
    <dgm:pt modelId="{7B7BE574-298C-4BE3-A473-1C21B92AE448}" type="parTrans" cxnId="{EF327BA2-A1B4-4A9E-A893-57D37A17A534}">
      <dgm:prSet/>
      <dgm:spPr/>
      <dgm:t>
        <a:bodyPr/>
        <a:lstStyle/>
        <a:p>
          <a:endParaRPr lang="en-US"/>
        </a:p>
      </dgm:t>
    </dgm:pt>
    <dgm:pt modelId="{56E05524-AE39-47B0-B484-257F7568857D}" type="sibTrans" cxnId="{EF327BA2-A1B4-4A9E-A893-57D37A17A534}">
      <dgm:prSet/>
      <dgm:spPr/>
      <dgm:t>
        <a:bodyPr/>
        <a:lstStyle/>
        <a:p>
          <a:endParaRPr lang="en-US"/>
        </a:p>
      </dgm:t>
    </dgm:pt>
    <dgm:pt modelId="{A1CE6CAA-38AE-4F8F-B082-E48DF583395F}">
      <dgm:prSet phldrT="[Text]"/>
      <dgm:spPr/>
      <dgm:t>
        <a:bodyPr/>
        <a:lstStyle/>
        <a:p>
          <a:r>
            <a:rPr lang="en-US" dirty="0" smtClean="0">
              <a:latin typeface="Times New Roman" pitchFamily="18" charset="0"/>
              <a:cs typeface="Times New Roman" pitchFamily="18" charset="0"/>
            </a:rPr>
            <a:t>A set of chromosomes forms a population, which is evaluated and ranked by fitness evaluation function. It is play a critical role in GAs because it provides information how good each candidate. </a:t>
          </a:r>
          <a:endParaRPr lang="en-US" dirty="0"/>
        </a:p>
      </dgm:t>
    </dgm:pt>
    <dgm:pt modelId="{6D7CB0F7-3FCC-4188-8ED9-B59FB2298175}" type="parTrans" cxnId="{83876936-5787-4FBE-BF21-83E4BCD80EB3}">
      <dgm:prSet/>
      <dgm:spPr/>
      <dgm:t>
        <a:bodyPr/>
        <a:lstStyle/>
        <a:p>
          <a:endParaRPr lang="en-US"/>
        </a:p>
      </dgm:t>
    </dgm:pt>
    <dgm:pt modelId="{73ED1FC1-565E-4203-A871-EA63A2A14C5D}" type="sibTrans" cxnId="{83876936-5787-4FBE-BF21-83E4BCD80EB3}">
      <dgm:prSet/>
      <dgm:spPr/>
      <dgm:t>
        <a:bodyPr/>
        <a:lstStyle/>
        <a:p>
          <a:endParaRPr lang="en-US"/>
        </a:p>
      </dgm:t>
    </dgm:pt>
    <dgm:pt modelId="{64448B78-A461-42B1-A05B-E69A43A6B9C1}">
      <dgm:prSet phldrT="[Text]"/>
      <dgm:spPr/>
      <dgm:t>
        <a:bodyPr/>
        <a:lstStyle/>
        <a:p>
          <a:r>
            <a:rPr lang="en-US" dirty="0" smtClean="0">
              <a:solidFill>
                <a:schemeClr val="tx1"/>
              </a:solidFill>
              <a:latin typeface="Times New Roman" pitchFamily="18" charset="0"/>
              <a:cs typeface="Times New Roman" pitchFamily="18" charset="0"/>
            </a:rPr>
            <a:t>The evolution from one generation to the next one involves mainly three steps: fitness evaluation, selection and reproduction</a:t>
          </a:r>
          <a:endParaRPr lang="en-US" dirty="0">
            <a:solidFill>
              <a:schemeClr val="tx1"/>
            </a:solidFill>
          </a:endParaRPr>
        </a:p>
      </dgm:t>
    </dgm:pt>
    <dgm:pt modelId="{8B0E5651-5EDE-4116-A13E-4ADD6F4A3364}" type="parTrans" cxnId="{9964D9D3-61D1-4FE5-9500-0F6C63B2D217}">
      <dgm:prSet/>
      <dgm:spPr/>
      <dgm:t>
        <a:bodyPr/>
        <a:lstStyle/>
        <a:p>
          <a:endParaRPr lang="en-US"/>
        </a:p>
      </dgm:t>
    </dgm:pt>
    <dgm:pt modelId="{E89EF43C-8AB9-437C-8FCD-2E4BFED5823E}" type="sibTrans" cxnId="{9964D9D3-61D1-4FE5-9500-0F6C63B2D217}">
      <dgm:prSet/>
      <dgm:spPr/>
      <dgm:t>
        <a:bodyPr/>
        <a:lstStyle/>
        <a:p>
          <a:endParaRPr lang="en-US"/>
        </a:p>
      </dgm:t>
    </dgm:pt>
    <dgm:pt modelId="{E4489B25-226A-42C5-8619-49CFDCB23B9D}" type="pres">
      <dgm:prSet presAssocID="{581B8D47-6CB5-4EC2-98F2-6F47A98FCE05}" presName="Name0" presStyleCnt="0">
        <dgm:presLayoutVars>
          <dgm:dir/>
          <dgm:resizeHandles val="exact"/>
        </dgm:presLayoutVars>
      </dgm:prSet>
      <dgm:spPr/>
      <dgm:t>
        <a:bodyPr/>
        <a:lstStyle/>
        <a:p>
          <a:endParaRPr lang="en-US"/>
        </a:p>
      </dgm:t>
    </dgm:pt>
    <dgm:pt modelId="{D1D9B26C-6B3D-443C-9886-92F777617ADE}" type="pres">
      <dgm:prSet presAssocID="{E1D7F538-13B6-4B0B-9AC9-C475DA9F88FD}" presName="Name5" presStyleLbl="vennNode1" presStyleIdx="0" presStyleCnt="4">
        <dgm:presLayoutVars>
          <dgm:bulletEnabled val="1"/>
        </dgm:presLayoutVars>
      </dgm:prSet>
      <dgm:spPr/>
      <dgm:t>
        <a:bodyPr/>
        <a:lstStyle/>
        <a:p>
          <a:endParaRPr lang="en-US"/>
        </a:p>
      </dgm:t>
    </dgm:pt>
    <dgm:pt modelId="{C986F59E-B9A2-4BB9-9E10-A7D40D1BFD52}" type="pres">
      <dgm:prSet presAssocID="{7D905A29-0AD4-469B-B338-D788E4C51362}" presName="space" presStyleCnt="0"/>
      <dgm:spPr/>
    </dgm:pt>
    <dgm:pt modelId="{FFDD2CAD-94AA-4FC6-BA0C-33D70287ABB4}" type="pres">
      <dgm:prSet presAssocID="{18C4B2A0-3018-4BC0-BC4C-A3368BB1240E}" presName="Name5" presStyleLbl="vennNode1" presStyleIdx="1" presStyleCnt="4">
        <dgm:presLayoutVars>
          <dgm:bulletEnabled val="1"/>
        </dgm:presLayoutVars>
      </dgm:prSet>
      <dgm:spPr/>
      <dgm:t>
        <a:bodyPr/>
        <a:lstStyle/>
        <a:p>
          <a:endParaRPr lang="en-US"/>
        </a:p>
      </dgm:t>
    </dgm:pt>
    <dgm:pt modelId="{230F6155-4951-4AC7-958A-84AC343FE145}" type="pres">
      <dgm:prSet presAssocID="{56E05524-AE39-47B0-B484-257F7568857D}" presName="space" presStyleCnt="0"/>
      <dgm:spPr/>
    </dgm:pt>
    <dgm:pt modelId="{4BDA7251-C429-4F5C-B408-F4250F0FB314}" type="pres">
      <dgm:prSet presAssocID="{A1CE6CAA-38AE-4F8F-B082-E48DF583395F}" presName="Name5" presStyleLbl="vennNode1" presStyleIdx="2" presStyleCnt="4">
        <dgm:presLayoutVars>
          <dgm:bulletEnabled val="1"/>
        </dgm:presLayoutVars>
      </dgm:prSet>
      <dgm:spPr/>
      <dgm:t>
        <a:bodyPr/>
        <a:lstStyle/>
        <a:p>
          <a:endParaRPr lang="en-US"/>
        </a:p>
      </dgm:t>
    </dgm:pt>
    <dgm:pt modelId="{FF762164-504E-452F-A72D-2792F63011D8}" type="pres">
      <dgm:prSet presAssocID="{73ED1FC1-565E-4203-A871-EA63A2A14C5D}" presName="space" presStyleCnt="0"/>
      <dgm:spPr/>
    </dgm:pt>
    <dgm:pt modelId="{69150D50-6326-4C35-A3B8-5489AE84D5F2}" type="pres">
      <dgm:prSet presAssocID="{64448B78-A461-42B1-A05B-E69A43A6B9C1}" presName="Name5" presStyleLbl="vennNode1" presStyleIdx="3" presStyleCnt="4">
        <dgm:presLayoutVars>
          <dgm:bulletEnabled val="1"/>
        </dgm:presLayoutVars>
      </dgm:prSet>
      <dgm:spPr/>
      <dgm:t>
        <a:bodyPr/>
        <a:lstStyle/>
        <a:p>
          <a:endParaRPr lang="en-US"/>
        </a:p>
      </dgm:t>
    </dgm:pt>
  </dgm:ptLst>
  <dgm:cxnLst>
    <dgm:cxn modelId="{EF327BA2-A1B4-4A9E-A893-57D37A17A534}" srcId="{581B8D47-6CB5-4EC2-98F2-6F47A98FCE05}" destId="{18C4B2A0-3018-4BC0-BC4C-A3368BB1240E}" srcOrd="1" destOrd="0" parTransId="{7B7BE574-298C-4BE3-A473-1C21B92AE448}" sibTransId="{56E05524-AE39-47B0-B484-257F7568857D}"/>
    <dgm:cxn modelId="{76A2A0CB-03C3-4201-A1F7-F928A3E38672}" srcId="{581B8D47-6CB5-4EC2-98F2-6F47A98FCE05}" destId="{E1D7F538-13B6-4B0B-9AC9-C475DA9F88FD}" srcOrd="0" destOrd="0" parTransId="{D9B934A2-01A9-40C6-924E-848C56E26A23}" sibTransId="{7D905A29-0AD4-469B-B338-D788E4C51362}"/>
    <dgm:cxn modelId="{CDFA3DCE-BB5A-45A6-89D2-2A6B80861EBA}" type="presOf" srcId="{18C4B2A0-3018-4BC0-BC4C-A3368BB1240E}" destId="{FFDD2CAD-94AA-4FC6-BA0C-33D70287ABB4}" srcOrd="0" destOrd="0" presId="urn:microsoft.com/office/officeart/2005/8/layout/venn3"/>
    <dgm:cxn modelId="{83876936-5787-4FBE-BF21-83E4BCD80EB3}" srcId="{581B8D47-6CB5-4EC2-98F2-6F47A98FCE05}" destId="{A1CE6CAA-38AE-4F8F-B082-E48DF583395F}" srcOrd="2" destOrd="0" parTransId="{6D7CB0F7-3FCC-4188-8ED9-B59FB2298175}" sibTransId="{73ED1FC1-565E-4203-A871-EA63A2A14C5D}"/>
    <dgm:cxn modelId="{673F82DC-C4B7-4E8B-9505-FD308D35948C}" type="presOf" srcId="{64448B78-A461-42B1-A05B-E69A43A6B9C1}" destId="{69150D50-6326-4C35-A3B8-5489AE84D5F2}" srcOrd="0" destOrd="0" presId="urn:microsoft.com/office/officeart/2005/8/layout/venn3"/>
    <dgm:cxn modelId="{9875BE87-6220-4B9A-B18D-A8768213A1DA}" type="presOf" srcId="{E1D7F538-13B6-4B0B-9AC9-C475DA9F88FD}" destId="{D1D9B26C-6B3D-443C-9886-92F777617ADE}" srcOrd="0" destOrd="0" presId="urn:microsoft.com/office/officeart/2005/8/layout/venn3"/>
    <dgm:cxn modelId="{9964D9D3-61D1-4FE5-9500-0F6C63B2D217}" srcId="{581B8D47-6CB5-4EC2-98F2-6F47A98FCE05}" destId="{64448B78-A461-42B1-A05B-E69A43A6B9C1}" srcOrd="3" destOrd="0" parTransId="{8B0E5651-5EDE-4116-A13E-4ADD6F4A3364}" sibTransId="{E89EF43C-8AB9-437C-8FCD-2E4BFED5823E}"/>
    <dgm:cxn modelId="{7781CEE8-3B57-4956-B2DB-ACE775A1CE58}" type="presOf" srcId="{581B8D47-6CB5-4EC2-98F2-6F47A98FCE05}" destId="{E4489B25-226A-42C5-8619-49CFDCB23B9D}" srcOrd="0" destOrd="0" presId="urn:microsoft.com/office/officeart/2005/8/layout/venn3"/>
    <dgm:cxn modelId="{7DF93268-714D-4D6C-8BB4-DC824FD46512}" type="presOf" srcId="{A1CE6CAA-38AE-4F8F-B082-E48DF583395F}" destId="{4BDA7251-C429-4F5C-B408-F4250F0FB314}" srcOrd="0" destOrd="0" presId="urn:microsoft.com/office/officeart/2005/8/layout/venn3"/>
    <dgm:cxn modelId="{DAFA6108-2D75-45C4-AF81-F2AC6855D2EF}" type="presParOf" srcId="{E4489B25-226A-42C5-8619-49CFDCB23B9D}" destId="{D1D9B26C-6B3D-443C-9886-92F777617ADE}" srcOrd="0" destOrd="0" presId="urn:microsoft.com/office/officeart/2005/8/layout/venn3"/>
    <dgm:cxn modelId="{3D14ED62-524B-435C-BE2F-F6C6D84F08F8}" type="presParOf" srcId="{E4489B25-226A-42C5-8619-49CFDCB23B9D}" destId="{C986F59E-B9A2-4BB9-9E10-A7D40D1BFD52}" srcOrd="1" destOrd="0" presId="urn:microsoft.com/office/officeart/2005/8/layout/venn3"/>
    <dgm:cxn modelId="{9C753F51-66E4-4820-BC67-D78057AB96C0}" type="presParOf" srcId="{E4489B25-226A-42C5-8619-49CFDCB23B9D}" destId="{FFDD2CAD-94AA-4FC6-BA0C-33D70287ABB4}" srcOrd="2" destOrd="0" presId="urn:microsoft.com/office/officeart/2005/8/layout/venn3"/>
    <dgm:cxn modelId="{CD60E546-05EB-49CF-8DDD-1E31B273AA4F}" type="presParOf" srcId="{E4489B25-226A-42C5-8619-49CFDCB23B9D}" destId="{230F6155-4951-4AC7-958A-84AC343FE145}" srcOrd="3" destOrd="0" presId="urn:microsoft.com/office/officeart/2005/8/layout/venn3"/>
    <dgm:cxn modelId="{8536BBC2-97F3-47A3-99CE-46D83ED25A4A}" type="presParOf" srcId="{E4489B25-226A-42C5-8619-49CFDCB23B9D}" destId="{4BDA7251-C429-4F5C-B408-F4250F0FB314}" srcOrd="4" destOrd="0" presId="urn:microsoft.com/office/officeart/2005/8/layout/venn3"/>
    <dgm:cxn modelId="{DC61A464-1733-46FA-8DC1-DC4A8A1FEED3}" type="presParOf" srcId="{E4489B25-226A-42C5-8619-49CFDCB23B9D}" destId="{FF762164-504E-452F-A72D-2792F63011D8}" srcOrd="5" destOrd="0" presId="urn:microsoft.com/office/officeart/2005/8/layout/venn3"/>
    <dgm:cxn modelId="{FABD132C-2F5F-4C2E-9C99-F6D27463AFA2}" type="presParOf" srcId="{E4489B25-226A-42C5-8619-49CFDCB23B9D}" destId="{69150D50-6326-4C35-A3B8-5489AE84D5F2}"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AB334B-D58B-4652-8955-FFBF982EF489}" type="doc">
      <dgm:prSet loTypeId="urn:microsoft.com/office/officeart/2005/8/layout/funnel1" loCatId="process" qsTypeId="urn:microsoft.com/office/officeart/2005/8/quickstyle/3d1" qsCatId="3D" csTypeId="urn:microsoft.com/office/officeart/2005/8/colors/colorful5" csCatId="colorful" phldr="1"/>
      <dgm:spPr/>
      <dgm:t>
        <a:bodyPr/>
        <a:lstStyle/>
        <a:p>
          <a:endParaRPr lang="en-US"/>
        </a:p>
      </dgm:t>
    </dgm:pt>
    <dgm:pt modelId="{2A072EE1-7B95-47C5-AA7C-A87DABAC4934}">
      <dgm:prSet phldrT="[Text]" custT="1"/>
      <dgm:spPr/>
      <dgm:t>
        <a:bodyPr/>
        <a:lstStyle/>
        <a:p>
          <a:r>
            <a:rPr lang="en-US" sz="2400" b="1" dirty="0" smtClean="0"/>
            <a:t>Evolution of generation in Genetic Algorithm </a:t>
          </a:r>
          <a:endParaRPr lang="en-US" sz="2400" b="1" dirty="0"/>
        </a:p>
      </dgm:t>
    </dgm:pt>
    <dgm:pt modelId="{339BB0DC-CEB3-43A1-BBDA-7B71DA722A0E}" type="sibTrans" cxnId="{DB9F86A3-2657-468F-9BED-0FB247B8412E}">
      <dgm:prSet/>
      <dgm:spPr/>
      <dgm:t>
        <a:bodyPr/>
        <a:lstStyle/>
        <a:p>
          <a:endParaRPr lang="en-US"/>
        </a:p>
      </dgm:t>
    </dgm:pt>
    <dgm:pt modelId="{75C82080-2D92-4C04-94B1-3F147A7D0D83}" type="parTrans" cxnId="{DB9F86A3-2657-468F-9BED-0FB247B8412E}">
      <dgm:prSet/>
      <dgm:spPr/>
      <dgm:t>
        <a:bodyPr/>
        <a:lstStyle/>
        <a:p>
          <a:endParaRPr lang="en-US"/>
        </a:p>
      </dgm:t>
    </dgm:pt>
    <dgm:pt modelId="{06AC3353-8E31-4376-9091-CFB88AAF0E73}">
      <dgm:prSet phldrT="[Text]"/>
      <dgm:spPr/>
      <dgm:t>
        <a:bodyPr/>
        <a:lstStyle/>
        <a:p>
          <a:r>
            <a:rPr lang="en-US" dirty="0" smtClean="0"/>
            <a:t>Mutation </a:t>
          </a:r>
          <a:endParaRPr lang="en-US" dirty="0"/>
        </a:p>
      </dgm:t>
    </dgm:pt>
    <dgm:pt modelId="{01B4E9BF-951F-4E49-AF57-23FF23C7FA82}" type="sibTrans" cxnId="{1E6673C8-8A87-45DC-89CE-EC7F4271DDA8}">
      <dgm:prSet/>
      <dgm:spPr/>
      <dgm:t>
        <a:bodyPr/>
        <a:lstStyle/>
        <a:p>
          <a:endParaRPr lang="en-US"/>
        </a:p>
      </dgm:t>
    </dgm:pt>
    <dgm:pt modelId="{A5EA2973-1B60-47CD-B0FC-4A16C2A47D2A}" type="parTrans" cxnId="{1E6673C8-8A87-45DC-89CE-EC7F4271DDA8}">
      <dgm:prSet/>
      <dgm:spPr/>
      <dgm:t>
        <a:bodyPr/>
        <a:lstStyle/>
        <a:p>
          <a:endParaRPr lang="en-US"/>
        </a:p>
      </dgm:t>
    </dgm:pt>
    <dgm:pt modelId="{1B90AF9F-4ED3-43E3-9583-5FC763913F40}">
      <dgm:prSet phldrT="[Text]"/>
      <dgm:spPr/>
      <dgm:t>
        <a:bodyPr/>
        <a:lstStyle/>
        <a:p>
          <a:r>
            <a:rPr lang="en-US" dirty="0" smtClean="0"/>
            <a:t>Crossover </a:t>
          </a:r>
          <a:endParaRPr lang="en-US" dirty="0"/>
        </a:p>
      </dgm:t>
    </dgm:pt>
    <dgm:pt modelId="{A4D303C1-A1C1-4763-8B68-AA0A361F2259}" type="sibTrans" cxnId="{800C3388-9F56-46F3-8A0B-AECC3A2675A9}">
      <dgm:prSet/>
      <dgm:spPr/>
      <dgm:t>
        <a:bodyPr/>
        <a:lstStyle/>
        <a:p>
          <a:endParaRPr lang="en-US"/>
        </a:p>
      </dgm:t>
    </dgm:pt>
    <dgm:pt modelId="{F429A2C3-8A6B-436F-8C27-F1D369B068DB}" type="parTrans" cxnId="{800C3388-9F56-46F3-8A0B-AECC3A2675A9}">
      <dgm:prSet/>
      <dgm:spPr/>
      <dgm:t>
        <a:bodyPr/>
        <a:lstStyle/>
        <a:p>
          <a:endParaRPr lang="en-US"/>
        </a:p>
      </dgm:t>
    </dgm:pt>
    <dgm:pt modelId="{03E3132C-AABE-4059-BA9F-25607C02EAFC}">
      <dgm:prSet phldrT="[Text]"/>
      <dgm:spPr/>
      <dgm:t>
        <a:bodyPr/>
        <a:lstStyle/>
        <a:p>
          <a:r>
            <a:rPr lang="en-US" dirty="0" smtClean="0"/>
            <a:t>Evaluation (fitness)</a:t>
          </a:r>
          <a:endParaRPr lang="en-US" dirty="0"/>
        </a:p>
      </dgm:t>
    </dgm:pt>
    <dgm:pt modelId="{AFACB1DE-4203-4C61-BF36-06F53509C677}" type="sibTrans" cxnId="{44C78A73-6EE2-4DD0-A9B0-56601CAF89D8}">
      <dgm:prSet/>
      <dgm:spPr/>
      <dgm:t>
        <a:bodyPr/>
        <a:lstStyle/>
        <a:p>
          <a:endParaRPr lang="en-US"/>
        </a:p>
      </dgm:t>
    </dgm:pt>
    <dgm:pt modelId="{69AB45E8-B3B0-4620-8D55-B3459EB32F03}" type="parTrans" cxnId="{44C78A73-6EE2-4DD0-A9B0-56601CAF89D8}">
      <dgm:prSet/>
      <dgm:spPr/>
      <dgm:t>
        <a:bodyPr/>
        <a:lstStyle/>
        <a:p>
          <a:endParaRPr lang="en-US"/>
        </a:p>
      </dgm:t>
    </dgm:pt>
    <dgm:pt modelId="{E3357DA7-BD3D-4E9B-9262-FB6B6CAF1C68}">
      <dgm:prSet phldrT="[Text]" custT="1"/>
      <dgm:spPr/>
      <dgm:t>
        <a:bodyPr/>
        <a:lstStyle/>
        <a:p>
          <a:endParaRPr lang="en-US"/>
        </a:p>
      </dgm:t>
    </dgm:pt>
    <dgm:pt modelId="{19E55227-5DF2-41B7-A64B-311B278FE586}" type="parTrans" cxnId="{E8EB300C-91D7-457A-AB7B-2352D8449842}">
      <dgm:prSet/>
      <dgm:spPr/>
      <dgm:t>
        <a:bodyPr/>
        <a:lstStyle/>
        <a:p>
          <a:endParaRPr lang="en-US"/>
        </a:p>
      </dgm:t>
    </dgm:pt>
    <dgm:pt modelId="{00CD2F98-FA2B-40C6-8B83-F3DB387930B3}" type="sibTrans" cxnId="{E8EB300C-91D7-457A-AB7B-2352D8449842}">
      <dgm:prSet/>
      <dgm:spPr/>
      <dgm:t>
        <a:bodyPr/>
        <a:lstStyle/>
        <a:p>
          <a:endParaRPr lang="en-US"/>
        </a:p>
      </dgm:t>
    </dgm:pt>
    <dgm:pt modelId="{2F0CB54C-31B7-46B7-9285-DAE250D59AD1}">
      <dgm:prSet phldrT="[Text]" custT="1"/>
      <dgm:spPr/>
      <dgm:t>
        <a:bodyPr/>
        <a:lstStyle/>
        <a:p>
          <a:endParaRPr lang="en-US" dirty="0"/>
        </a:p>
      </dgm:t>
    </dgm:pt>
    <dgm:pt modelId="{097B51C8-6936-487C-87D1-05CDB31B80BF}" type="parTrans" cxnId="{2F5CDE5E-8F26-481B-87AA-E4ADCD77A881}">
      <dgm:prSet/>
      <dgm:spPr/>
      <dgm:t>
        <a:bodyPr/>
        <a:lstStyle/>
        <a:p>
          <a:endParaRPr lang="en-US"/>
        </a:p>
      </dgm:t>
    </dgm:pt>
    <dgm:pt modelId="{343E5915-22E2-434B-8E66-50F60B68051B}" type="sibTrans" cxnId="{2F5CDE5E-8F26-481B-87AA-E4ADCD77A881}">
      <dgm:prSet/>
      <dgm:spPr/>
      <dgm:t>
        <a:bodyPr/>
        <a:lstStyle/>
        <a:p>
          <a:endParaRPr lang="en-US"/>
        </a:p>
      </dgm:t>
    </dgm:pt>
    <dgm:pt modelId="{CEF6F6F7-E86A-4E7C-A5D4-E6EEB2960F72}">
      <dgm:prSet phldrT="[Text]" custT="1"/>
      <dgm:spPr/>
      <dgm:t>
        <a:bodyPr/>
        <a:lstStyle/>
        <a:p>
          <a:endParaRPr lang="en-US"/>
        </a:p>
      </dgm:t>
    </dgm:pt>
    <dgm:pt modelId="{38598981-D4EA-48E8-9AEB-33ED9FF75774}" type="parTrans" cxnId="{3DB06968-E512-478D-9C97-C0923142E94C}">
      <dgm:prSet/>
      <dgm:spPr/>
      <dgm:t>
        <a:bodyPr/>
        <a:lstStyle/>
        <a:p>
          <a:endParaRPr lang="en-US"/>
        </a:p>
      </dgm:t>
    </dgm:pt>
    <dgm:pt modelId="{EC2E0169-734B-4B83-93D9-B151A790DD00}" type="sibTrans" cxnId="{3DB06968-E512-478D-9C97-C0923142E94C}">
      <dgm:prSet/>
      <dgm:spPr/>
      <dgm:t>
        <a:bodyPr/>
        <a:lstStyle/>
        <a:p>
          <a:endParaRPr lang="en-US"/>
        </a:p>
      </dgm:t>
    </dgm:pt>
    <dgm:pt modelId="{31112731-1D7A-4DF6-AF90-A495751B25DC}">
      <dgm:prSet phldrT="[Text]" custT="1"/>
      <dgm:spPr/>
      <dgm:t>
        <a:bodyPr/>
        <a:lstStyle/>
        <a:p>
          <a:endParaRPr lang="en-US"/>
        </a:p>
      </dgm:t>
    </dgm:pt>
    <dgm:pt modelId="{5B65A27B-615A-4F8B-B880-3A4D771040A9}" type="parTrans" cxnId="{E88018EB-8761-4B2B-A6A3-9463C9DA62AC}">
      <dgm:prSet/>
      <dgm:spPr/>
      <dgm:t>
        <a:bodyPr/>
        <a:lstStyle/>
        <a:p>
          <a:endParaRPr lang="en-US"/>
        </a:p>
      </dgm:t>
    </dgm:pt>
    <dgm:pt modelId="{C01C4380-0A47-49EE-89B3-8E192F36673D}" type="sibTrans" cxnId="{E88018EB-8761-4B2B-A6A3-9463C9DA62AC}">
      <dgm:prSet/>
      <dgm:spPr/>
      <dgm:t>
        <a:bodyPr/>
        <a:lstStyle/>
        <a:p>
          <a:endParaRPr lang="en-US"/>
        </a:p>
      </dgm:t>
    </dgm:pt>
    <dgm:pt modelId="{7A58D684-3BB4-444D-9D85-FE5426ACD8E7}">
      <dgm:prSet phldrT="[Text]" custT="1"/>
      <dgm:spPr/>
      <dgm:t>
        <a:bodyPr/>
        <a:lstStyle/>
        <a:p>
          <a:endParaRPr lang="en-US"/>
        </a:p>
      </dgm:t>
    </dgm:pt>
    <dgm:pt modelId="{919A7F58-19B2-469B-A2B7-9CDFC79DFAD7}" type="parTrans" cxnId="{38BEAC55-F91D-4B6B-A8D6-DA0D0385AB8C}">
      <dgm:prSet/>
      <dgm:spPr/>
      <dgm:t>
        <a:bodyPr/>
        <a:lstStyle/>
        <a:p>
          <a:endParaRPr lang="en-US"/>
        </a:p>
      </dgm:t>
    </dgm:pt>
    <dgm:pt modelId="{94E07205-3D44-4EA5-A4D6-792CC4061B61}" type="sibTrans" cxnId="{38BEAC55-F91D-4B6B-A8D6-DA0D0385AB8C}">
      <dgm:prSet/>
      <dgm:spPr/>
      <dgm:t>
        <a:bodyPr/>
        <a:lstStyle/>
        <a:p>
          <a:endParaRPr lang="en-US"/>
        </a:p>
      </dgm:t>
    </dgm:pt>
    <dgm:pt modelId="{1D82628C-CA62-4517-92C2-D4700614A9F5}" type="pres">
      <dgm:prSet presAssocID="{58AB334B-D58B-4652-8955-FFBF982EF489}" presName="Name0" presStyleCnt="0">
        <dgm:presLayoutVars>
          <dgm:chMax val="4"/>
          <dgm:resizeHandles val="exact"/>
        </dgm:presLayoutVars>
      </dgm:prSet>
      <dgm:spPr/>
      <dgm:t>
        <a:bodyPr/>
        <a:lstStyle/>
        <a:p>
          <a:endParaRPr lang="en-US"/>
        </a:p>
      </dgm:t>
    </dgm:pt>
    <dgm:pt modelId="{A5194107-9671-4F1B-8FD1-840321369C04}" type="pres">
      <dgm:prSet presAssocID="{58AB334B-D58B-4652-8955-FFBF982EF489}" presName="ellipse" presStyleLbl="trBgShp" presStyleIdx="0" presStyleCnt="1"/>
      <dgm:spPr/>
      <dgm:t>
        <a:bodyPr/>
        <a:lstStyle/>
        <a:p>
          <a:endParaRPr lang="en-US"/>
        </a:p>
      </dgm:t>
    </dgm:pt>
    <dgm:pt modelId="{7707D225-7E45-43FE-8E0F-211C5FD9A720}" type="pres">
      <dgm:prSet presAssocID="{58AB334B-D58B-4652-8955-FFBF982EF489}" presName="arrow1" presStyleLbl="fgShp" presStyleIdx="0" presStyleCnt="1"/>
      <dgm:spPr>
        <a:ln>
          <a:solidFill>
            <a:schemeClr val="accent5">
              <a:lumMod val="75000"/>
            </a:schemeClr>
          </a:solidFill>
        </a:ln>
        <a:effectLst>
          <a:glow rad="228600">
            <a:schemeClr val="accent3">
              <a:satMod val="175000"/>
              <a:alpha val="40000"/>
            </a:schemeClr>
          </a:glow>
        </a:effectLst>
      </dgm:spPr>
      <dgm:t>
        <a:bodyPr/>
        <a:lstStyle/>
        <a:p>
          <a:endParaRPr lang="en-US"/>
        </a:p>
      </dgm:t>
    </dgm:pt>
    <dgm:pt modelId="{49EE4327-C424-438F-BB40-77C0B304B959}" type="pres">
      <dgm:prSet presAssocID="{58AB334B-D58B-4652-8955-FFBF982EF489}" presName="rectangle" presStyleLbl="revTx" presStyleIdx="0" presStyleCnt="1">
        <dgm:presLayoutVars>
          <dgm:bulletEnabled val="1"/>
        </dgm:presLayoutVars>
      </dgm:prSet>
      <dgm:spPr/>
      <dgm:t>
        <a:bodyPr/>
        <a:lstStyle/>
        <a:p>
          <a:endParaRPr lang="en-US"/>
        </a:p>
      </dgm:t>
    </dgm:pt>
    <dgm:pt modelId="{13429BD1-6380-421D-AE3F-491A1887256A}" type="pres">
      <dgm:prSet presAssocID="{1B90AF9F-4ED3-43E3-9583-5FC763913F40}" presName="item1" presStyleLbl="node1" presStyleIdx="0" presStyleCnt="3" custLinFactNeighborX="53293" custLinFactNeighborY="-79785">
        <dgm:presLayoutVars>
          <dgm:bulletEnabled val="1"/>
        </dgm:presLayoutVars>
      </dgm:prSet>
      <dgm:spPr/>
      <dgm:t>
        <a:bodyPr/>
        <a:lstStyle/>
        <a:p>
          <a:endParaRPr lang="en-US"/>
        </a:p>
      </dgm:t>
    </dgm:pt>
    <dgm:pt modelId="{4344FD07-3230-4D07-AE4E-2FD0FB0CCC73}" type="pres">
      <dgm:prSet presAssocID="{06AC3353-8E31-4376-9091-CFB88AAF0E73}" presName="item2" presStyleLbl="node1" presStyleIdx="1" presStyleCnt="3" custLinFactNeighborX="11111" custLinFactNeighborY="-10749">
        <dgm:presLayoutVars>
          <dgm:bulletEnabled val="1"/>
        </dgm:presLayoutVars>
      </dgm:prSet>
      <dgm:spPr/>
      <dgm:t>
        <a:bodyPr/>
        <a:lstStyle/>
        <a:p>
          <a:endParaRPr lang="en-US"/>
        </a:p>
      </dgm:t>
    </dgm:pt>
    <dgm:pt modelId="{536A761B-2718-4243-99A1-51719492E707}" type="pres">
      <dgm:prSet presAssocID="{2A072EE1-7B95-47C5-AA7C-A87DABAC4934}" presName="item3" presStyleLbl="node1" presStyleIdx="2" presStyleCnt="3" custLinFactY="15194" custLinFactNeighborX="-39001" custLinFactNeighborY="100000">
        <dgm:presLayoutVars>
          <dgm:bulletEnabled val="1"/>
        </dgm:presLayoutVars>
      </dgm:prSet>
      <dgm:spPr/>
      <dgm:t>
        <a:bodyPr/>
        <a:lstStyle/>
        <a:p>
          <a:endParaRPr lang="en-US"/>
        </a:p>
      </dgm:t>
    </dgm:pt>
    <dgm:pt modelId="{D50ABBA1-30DC-4098-A558-07819BF89308}" type="pres">
      <dgm:prSet presAssocID="{58AB334B-D58B-4652-8955-FFBF982EF489}" presName="funnel" presStyleLbl="trAlignAcc1" presStyleIdx="0" presStyleCnt="1"/>
      <dgm:spPr/>
      <dgm:t>
        <a:bodyPr/>
        <a:lstStyle/>
        <a:p>
          <a:endParaRPr lang="en-US"/>
        </a:p>
      </dgm:t>
    </dgm:pt>
  </dgm:ptLst>
  <dgm:cxnLst>
    <dgm:cxn modelId="{E88018EB-8761-4B2B-A6A3-9463C9DA62AC}" srcId="{58AB334B-D58B-4652-8955-FFBF982EF489}" destId="{31112731-1D7A-4DF6-AF90-A495751B25DC}" srcOrd="5" destOrd="0" parTransId="{5B65A27B-615A-4F8B-B880-3A4D771040A9}" sibTransId="{C01C4380-0A47-49EE-89B3-8E192F36673D}"/>
    <dgm:cxn modelId="{800C3388-9F56-46F3-8A0B-AECC3A2675A9}" srcId="{58AB334B-D58B-4652-8955-FFBF982EF489}" destId="{1B90AF9F-4ED3-43E3-9583-5FC763913F40}" srcOrd="1" destOrd="0" parTransId="{F429A2C3-8A6B-436F-8C27-F1D369B068DB}" sibTransId="{A4D303C1-A1C1-4763-8B68-AA0A361F2259}"/>
    <dgm:cxn modelId="{9A8FD896-FA24-4A23-BDE6-B5D15C64C158}" type="presOf" srcId="{2A072EE1-7B95-47C5-AA7C-A87DABAC4934}" destId="{49EE4327-C424-438F-BB40-77C0B304B959}" srcOrd="0" destOrd="0" presId="urn:microsoft.com/office/officeart/2005/8/layout/funnel1"/>
    <dgm:cxn modelId="{44C78A73-6EE2-4DD0-A9B0-56601CAF89D8}" srcId="{58AB334B-D58B-4652-8955-FFBF982EF489}" destId="{03E3132C-AABE-4059-BA9F-25607C02EAFC}" srcOrd="0" destOrd="0" parTransId="{69AB45E8-B3B0-4620-8D55-B3459EB32F03}" sibTransId="{AFACB1DE-4203-4C61-BF36-06F53509C677}"/>
    <dgm:cxn modelId="{1E6673C8-8A87-45DC-89CE-EC7F4271DDA8}" srcId="{58AB334B-D58B-4652-8955-FFBF982EF489}" destId="{06AC3353-8E31-4376-9091-CFB88AAF0E73}" srcOrd="2" destOrd="0" parTransId="{A5EA2973-1B60-47CD-B0FC-4A16C2A47D2A}" sibTransId="{01B4E9BF-951F-4E49-AF57-23FF23C7FA82}"/>
    <dgm:cxn modelId="{38BEAC55-F91D-4B6B-A8D6-DA0D0385AB8C}" srcId="{58AB334B-D58B-4652-8955-FFBF982EF489}" destId="{7A58D684-3BB4-444D-9D85-FE5426ACD8E7}" srcOrd="6" destOrd="0" parTransId="{919A7F58-19B2-469B-A2B7-9CDFC79DFAD7}" sibTransId="{94E07205-3D44-4EA5-A4D6-792CC4061B61}"/>
    <dgm:cxn modelId="{C7AC94B4-C099-4063-B851-C50857D95471}" type="presOf" srcId="{03E3132C-AABE-4059-BA9F-25607C02EAFC}" destId="{536A761B-2718-4243-99A1-51719492E707}" srcOrd="0" destOrd="0" presId="urn:microsoft.com/office/officeart/2005/8/layout/funnel1"/>
    <dgm:cxn modelId="{3DB06968-E512-478D-9C97-C0923142E94C}" srcId="{58AB334B-D58B-4652-8955-FFBF982EF489}" destId="{CEF6F6F7-E86A-4E7C-A5D4-E6EEB2960F72}" srcOrd="8" destOrd="0" parTransId="{38598981-D4EA-48E8-9AEB-33ED9FF75774}" sibTransId="{EC2E0169-734B-4B83-93D9-B151A790DD00}"/>
    <dgm:cxn modelId="{9FAEDF0E-E799-4926-93A8-6B3239636944}" type="presOf" srcId="{58AB334B-D58B-4652-8955-FFBF982EF489}" destId="{1D82628C-CA62-4517-92C2-D4700614A9F5}" srcOrd="0" destOrd="0" presId="urn:microsoft.com/office/officeart/2005/8/layout/funnel1"/>
    <dgm:cxn modelId="{DB9F86A3-2657-468F-9BED-0FB247B8412E}" srcId="{58AB334B-D58B-4652-8955-FFBF982EF489}" destId="{2A072EE1-7B95-47C5-AA7C-A87DABAC4934}" srcOrd="3" destOrd="0" parTransId="{75C82080-2D92-4C04-94B1-3F147A7D0D83}" sibTransId="{339BB0DC-CEB3-43A1-BBDA-7B71DA722A0E}"/>
    <dgm:cxn modelId="{2F5CDE5E-8F26-481B-87AA-E4ADCD77A881}" srcId="{58AB334B-D58B-4652-8955-FFBF982EF489}" destId="{2F0CB54C-31B7-46B7-9285-DAE250D59AD1}" srcOrd="7" destOrd="0" parTransId="{097B51C8-6936-487C-87D1-05CDB31B80BF}" sibTransId="{343E5915-22E2-434B-8E66-50F60B68051B}"/>
    <dgm:cxn modelId="{E8EB300C-91D7-457A-AB7B-2352D8449842}" srcId="{58AB334B-D58B-4652-8955-FFBF982EF489}" destId="{E3357DA7-BD3D-4E9B-9262-FB6B6CAF1C68}" srcOrd="4" destOrd="0" parTransId="{19E55227-5DF2-41B7-A64B-311B278FE586}" sibTransId="{00CD2F98-FA2B-40C6-8B83-F3DB387930B3}"/>
    <dgm:cxn modelId="{1A86F5C8-75EC-42B4-9EB0-0539D7FBC635}" type="presOf" srcId="{06AC3353-8E31-4376-9091-CFB88AAF0E73}" destId="{13429BD1-6380-421D-AE3F-491A1887256A}" srcOrd="0" destOrd="0" presId="urn:microsoft.com/office/officeart/2005/8/layout/funnel1"/>
    <dgm:cxn modelId="{C91F4E05-B3C6-4328-8976-BCE1D2C6506A}" type="presOf" srcId="{1B90AF9F-4ED3-43E3-9583-5FC763913F40}" destId="{4344FD07-3230-4D07-AE4E-2FD0FB0CCC73}" srcOrd="0" destOrd="0" presId="urn:microsoft.com/office/officeart/2005/8/layout/funnel1"/>
    <dgm:cxn modelId="{AB484588-8A8E-4E76-93CA-9481378D9948}" type="presParOf" srcId="{1D82628C-CA62-4517-92C2-D4700614A9F5}" destId="{A5194107-9671-4F1B-8FD1-840321369C04}" srcOrd="0" destOrd="0" presId="urn:microsoft.com/office/officeart/2005/8/layout/funnel1"/>
    <dgm:cxn modelId="{AFC05901-C9FD-4C0B-9EB7-3CF4E236AA10}" type="presParOf" srcId="{1D82628C-CA62-4517-92C2-D4700614A9F5}" destId="{7707D225-7E45-43FE-8E0F-211C5FD9A720}" srcOrd="1" destOrd="0" presId="urn:microsoft.com/office/officeart/2005/8/layout/funnel1"/>
    <dgm:cxn modelId="{FAAB37F9-1BEA-4D86-B2F0-9FBC4F34D156}" type="presParOf" srcId="{1D82628C-CA62-4517-92C2-D4700614A9F5}" destId="{49EE4327-C424-438F-BB40-77C0B304B959}" srcOrd="2" destOrd="0" presId="urn:microsoft.com/office/officeart/2005/8/layout/funnel1"/>
    <dgm:cxn modelId="{08688C18-33F2-4029-BB9F-0213BC04E0AD}" type="presParOf" srcId="{1D82628C-CA62-4517-92C2-D4700614A9F5}" destId="{13429BD1-6380-421D-AE3F-491A1887256A}" srcOrd="3" destOrd="0" presId="urn:microsoft.com/office/officeart/2005/8/layout/funnel1"/>
    <dgm:cxn modelId="{EDE31808-57A1-468F-B514-DCB48B29FB1B}" type="presParOf" srcId="{1D82628C-CA62-4517-92C2-D4700614A9F5}" destId="{4344FD07-3230-4D07-AE4E-2FD0FB0CCC73}" srcOrd="4" destOrd="0" presId="urn:microsoft.com/office/officeart/2005/8/layout/funnel1"/>
    <dgm:cxn modelId="{8C5E5668-06DB-4E19-A72A-E18713BB4C9F}" type="presParOf" srcId="{1D82628C-CA62-4517-92C2-D4700614A9F5}" destId="{536A761B-2718-4243-99A1-51719492E707}" srcOrd="5" destOrd="0" presId="urn:microsoft.com/office/officeart/2005/8/layout/funnel1"/>
    <dgm:cxn modelId="{70A542C3-F13B-4914-AF89-2645AB53C5E5}" type="presParOf" srcId="{1D82628C-CA62-4517-92C2-D4700614A9F5}" destId="{D50ABBA1-30DC-4098-A558-07819BF89308}"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A1087C9-97B5-4AEC-9132-2D868B084146}" type="doc">
      <dgm:prSet loTypeId="urn:microsoft.com/office/officeart/2005/8/layout/process4" loCatId="list" qsTypeId="urn:microsoft.com/office/officeart/2005/8/quickstyle/3d3" qsCatId="3D" csTypeId="urn:microsoft.com/office/officeart/2005/8/colors/accent2_2" csCatId="accent2" phldr="1"/>
      <dgm:spPr/>
      <dgm:t>
        <a:bodyPr/>
        <a:lstStyle/>
        <a:p>
          <a:endParaRPr lang="en-US"/>
        </a:p>
      </dgm:t>
    </dgm:pt>
    <dgm:pt modelId="{F6821046-812B-4C12-8D80-AAC3C90935B7}">
      <dgm:prSet phldrT="[Text]"/>
      <dgm:spPr/>
      <dgm:t>
        <a:bodyPr/>
        <a:lstStyle/>
        <a:p>
          <a:pPr algn="just"/>
          <a:r>
            <a:rPr lang="en-US" dirty="0" smtClean="0">
              <a:latin typeface="Times New Roman" pitchFamily="18" charset="0"/>
              <a:ea typeface="Tahoma" pitchFamily="34" charset="0"/>
              <a:cs typeface="Times New Roman" pitchFamily="18" charset="0"/>
            </a:rPr>
            <a:t>the current population is evaluated using the fitness evolution function and then ranked based on their fitness. A new generation is created with the goal of improving the fitness. GA uses three operators with probabilistic rules: reproduction, crossover and mutation. First selective reproduction is applied to the current population so that the string makes a number of copies proportional to their own fitness. This results in an intermediate population. </a:t>
          </a:r>
          <a:endParaRPr lang="en-US" dirty="0">
            <a:latin typeface="Times New Roman" pitchFamily="18" charset="0"/>
            <a:ea typeface="Tahoma" pitchFamily="34" charset="0"/>
            <a:cs typeface="Times New Roman" pitchFamily="18" charset="0"/>
          </a:endParaRPr>
        </a:p>
      </dgm:t>
    </dgm:pt>
    <dgm:pt modelId="{32532B4B-2138-4667-B9C0-FDE120D8E331}" type="parTrans" cxnId="{D4264D54-CF24-4BA3-AD44-4A835DA3E06D}">
      <dgm:prSet/>
      <dgm:spPr/>
      <dgm:t>
        <a:bodyPr/>
        <a:lstStyle/>
        <a:p>
          <a:endParaRPr lang="en-US"/>
        </a:p>
      </dgm:t>
    </dgm:pt>
    <dgm:pt modelId="{73702CB4-84AB-4B84-AB6F-ED1E00779D2E}" type="sibTrans" cxnId="{D4264D54-CF24-4BA3-AD44-4A835DA3E06D}">
      <dgm:prSet/>
      <dgm:spPr/>
      <dgm:t>
        <a:bodyPr/>
        <a:lstStyle/>
        <a:p>
          <a:endParaRPr lang="en-US"/>
        </a:p>
      </dgm:t>
    </dgm:pt>
    <dgm:pt modelId="{07BFC5FD-A7C0-46C9-9872-4AD5BF2228F6}">
      <dgm:prSet phldrT="[Text]"/>
      <dgm:spPr/>
      <dgm:t>
        <a:bodyPr/>
        <a:lstStyle/>
        <a:p>
          <a:r>
            <a:rPr lang="en-US" dirty="0" smtClean="0">
              <a:latin typeface="Times New Roman" pitchFamily="18" charset="0"/>
              <a:cs typeface="Times New Roman" pitchFamily="18" charset="0"/>
            </a:rPr>
            <a:t>GA select "parents" from the current population with a bias that better chromosome are likely to be selected. This is accomplished by the fitness value or ranking of a chromosome. </a:t>
          </a:r>
          <a:endParaRPr lang="en-US" dirty="0">
            <a:latin typeface="Times New Roman" pitchFamily="18" charset="0"/>
            <a:cs typeface="Times New Roman" pitchFamily="18" charset="0"/>
          </a:endParaRPr>
        </a:p>
      </dgm:t>
    </dgm:pt>
    <dgm:pt modelId="{B82F62AC-21D7-41BB-8882-79C243F6C5BF}" type="parTrans" cxnId="{8CA4436B-3C2E-4937-B849-01A7E54AF4CF}">
      <dgm:prSet/>
      <dgm:spPr/>
      <dgm:t>
        <a:bodyPr/>
        <a:lstStyle/>
        <a:p>
          <a:endParaRPr lang="en-US"/>
        </a:p>
      </dgm:t>
    </dgm:pt>
    <dgm:pt modelId="{9AACD1F9-C7DD-45FF-AAAC-16C49440054D}" type="sibTrans" cxnId="{8CA4436B-3C2E-4937-B849-01A7E54AF4CF}">
      <dgm:prSet/>
      <dgm:spPr/>
      <dgm:t>
        <a:bodyPr/>
        <a:lstStyle/>
        <a:p>
          <a:endParaRPr lang="en-US"/>
        </a:p>
      </dgm:t>
    </dgm:pt>
    <dgm:pt modelId="{A603A433-3BD7-493B-A81E-2C0CDA799C84}">
      <dgm:prSet phldrT="[Text]"/>
      <dgm:spPr/>
      <dgm:t>
        <a:bodyPr/>
        <a:lstStyle/>
        <a:p>
          <a:r>
            <a:rPr lang="en-US" dirty="0" smtClean="0">
              <a:latin typeface="Times New Roman" pitchFamily="18" charset="0"/>
              <a:cs typeface="Times New Roman" pitchFamily="18" charset="0"/>
            </a:rPr>
            <a:t>GA reproduces "children" (new strings) from selected parents using crossover and/or mutation operators.</a:t>
          </a:r>
          <a:endParaRPr lang="en-US" dirty="0">
            <a:latin typeface="Times New Roman" pitchFamily="18" charset="0"/>
            <a:cs typeface="Times New Roman" pitchFamily="18" charset="0"/>
          </a:endParaRPr>
        </a:p>
      </dgm:t>
    </dgm:pt>
    <dgm:pt modelId="{5BB945CB-D50E-47D1-BA3F-FCFF40BC3A0A}" type="parTrans" cxnId="{8F1F4471-3F47-4E7B-8BBF-C95DBB443D02}">
      <dgm:prSet/>
      <dgm:spPr/>
      <dgm:t>
        <a:bodyPr/>
        <a:lstStyle/>
        <a:p>
          <a:endParaRPr lang="en-US"/>
        </a:p>
      </dgm:t>
    </dgm:pt>
    <dgm:pt modelId="{3032B4AC-4A1A-4E45-B202-AC192F4A68FE}" type="sibTrans" cxnId="{8F1F4471-3F47-4E7B-8BBF-C95DBB443D02}">
      <dgm:prSet/>
      <dgm:spPr/>
      <dgm:t>
        <a:bodyPr/>
        <a:lstStyle/>
        <a:p>
          <a:endParaRPr lang="en-US"/>
        </a:p>
      </dgm:t>
    </dgm:pt>
    <dgm:pt modelId="{02C14827-16A1-444A-B0B3-92CE15B54182}" type="pres">
      <dgm:prSet presAssocID="{BA1087C9-97B5-4AEC-9132-2D868B084146}" presName="Name0" presStyleCnt="0">
        <dgm:presLayoutVars>
          <dgm:dir/>
          <dgm:animLvl val="lvl"/>
          <dgm:resizeHandles val="exact"/>
        </dgm:presLayoutVars>
      </dgm:prSet>
      <dgm:spPr/>
      <dgm:t>
        <a:bodyPr/>
        <a:lstStyle/>
        <a:p>
          <a:endParaRPr lang="en-US"/>
        </a:p>
      </dgm:t>
    </dgm:pt>
    <dgm:pt modelId="{5BB59904-1EFF-4186-B438-A2CACD04A0F3}" type="pres">
      <dgm:prSet presAssocID="{A603A433-3BD7-493B-A81E-2C0CDA799C84}" presName="boxAndChildren" presStyleCnt="0"/>
      <dgm:spPr/>
      <dgm:t>
        <a:bodyPr/>
        <a:lstStyle/>
        <a:p>
          <a:endParaRPr lang="en-US"/>
        </a:p>
      </dgm:t>
    </dgm:pt>
    <dgm:pt modelId="{2487C526-0F2F-4AD2-ADB2-0234A85152CA}" type="pres">
      <dgm:prSet presAssocID="{A603A433-3BD7-493B-A81E-2C0CDA799C84}" presName="parentTextBox" presStyleLbl="node1" presStyleIdx="0" presStyleCnt="3"/>
      <dgm:spPr/>
      <dgm:t>
        <a:bodyPr/>
        <a:lstStyle/>
        <a:p>
          <a:endParaRPr lang="en-US"/>
        </a:p>
      </dgm:t>
    </dgm:pt>
    <dgm:pt modelId="{3429365A-CFDD-4B81-B96D-F16704E053AF}" type="pres">
      <dgm:prSet presAssocID="{9AACD1F9-C7DD-45FF-AAAC-16C49440054D}" presName="sp" presStyleCnt="0"/>
      <dgm:spPr/>
      <dgm:t>
        <a:bodyPr/>
        <a:lstStyle/>
        <a:p>
          <a:endParaRPr lang="en-US"/>
        </a:p>
      </dgm:t>
    </dgm:pt>
    <dgm:pt modelId="{71E8DACA-F9CD-4F7A-A1F5-E5E5B67ED0EF}" type="pres">
      <dgm:prSet presAssocID="{07BFC5FD-A7C0-46C9-9872-4AD5BF2228F6}" presName="arrowAndChildren" presStyleCnt="0"/>
      <dgm:spPr/>
      <dgm:t>
        <a:bodyPr/>
        <a:lstStyle/>
        <a:p>
          <a:endParaRPr lang="en-US"/>
        </a:p>
      </dgm:t>
    </dgm:pt>
    <dgm:pt modelId="{B29D5FA9-E377-4D9B-95AD-85449277522D}" type="pres">
      <dgm:prSet presAssocID="{07BFC5FD-A7C0-46C9-9872-4AD5BF2228F6}" presName="parentTextArrow" presStyleLbl="node1" presStyleIdx="1" presStyleCnt="3"/>
      <dgm:spPr/>
      <dgm:t>
        <a:bodyPr/>
        <a:lstStyle/>
        <a:p>
          <a:endParaRPr lang="en-US"/>
        </a:p>
      </dgm:t>
    </dgm:pt>
    <dgm:pt modelId="{88D841D2-BBB0-41F5-AB87-FF1648CF9353}" type="pres">
      <dgm:prSet presAssocID="{73702CB4-84AB-4B84-AB6F-ED1E00779D2E}" presName="sp" presStyleCnt="0"/>
      <dgm:spPr/>
      <dgm:t>
        <a:bodyPr/>
        <a:lstStyle/>
        <a:p>
          <a:endParaRPr lang="en-US"/>
        </a:p>
      </dgm:t>
    </dgm:pt>
    <dgm:pt modelId="{43FD79A3-F429-49B5-A0C8-A35823312D5F}" type="pres">
      <dgm:prSet presAssocID="{F6821046-812B-4C12-8D80-AAC3C90935B7}" presName="arrowAndChildren" presStyleCnt="0"/>
      <dgm:spPr/>
      <dgm:t>
        <a:bodyPr/>
        <a:lstStyle/>
        <a:p>
          <a:endParaRPr lang="en-US"/>
        </a:p>
      </dgm:t>
    </dgm:pt>
    <dgm:pt modelId="{332B1D64-00B7-497A-805D-A70E94B5CCE2}" type="pres">
      <dgm:prSet presAssocID="{F6821046-812B-4C12-8D80-AAC3C90935B7}" presName="parentTextArrow" presStyleLbl="node1" presStyleIdx="2" presStyleCnt="3" custLinFactNeighborY="-3753"/>
      <dgm:spPr/>
      <dgm:t>
        <a:bodyPr/>
        <a:lstStyle/>
        <a:p>
          <a:endParaRPr lang="en-US"/>
        </a:p>
      </dgm:t>
    </dgm:pt>
  </dgm:ptLst>
  <dgm:cxnLst>
    <dgm:cxn modelId="{8CA4436B-3C2E-4937-B849-01A7E54AF4CF}" srcId="{BA1087C9-97B5-4AEC-9132-2D868B084146}" destId="{07BFC5FD-A7C0-46C9-9872-4AD5BF2228F6}" srcOrd="1" destOrd="0" parTransId="{B82F62AC-21D7-41BB-8882-79C243F6C5BF}" sibTransId="{9AACD1F9-C7DD-45FF-AAAC-16C49440054D}"/>
    <dgm:cxn modelId="{4BA30382-0919-4317-A677-54B9ACCE63C4}" type="presOf" srcId="{07BFC5FD-A7C0-46C9-9872-4AD5BF2228F6}" destId="{B29D5FA9-E377-4D9B-95AD-85449277522D}" srcOrd="0" destOrd="0" presId="urn:microsoft.com/office/officeart/2005/8/layout/process4"/>
    <dgm:cxn modelId="{8F1F4471-3F47-4E7B-8BBF-C95DBB443D02}" srcId="{BA1087C9-97B5-4AEC-9132-2D868B084146}" destId="{A603A433-3BD7-493B-A81E-2C0CDA799C84}" srcOrd="2" destOrd="0" parTransId="{5BB945CB-D50E-47D1-BA3F-FCFF40BC3A0A}" sibTransId="{3032B4AC-4A1A-4E45-B202-AC192F4A68FE}"/>
    <dgm:cxn modelId="{D4264D54-CF24-4BA3-AD44-4A835DA3E06D}" srcId="{BA1087C9-97B5-4AEC-9132-2D868B084146}" destId="{F6821046-812B-4C12-8D80-AAC3C90935B7}" srcOrd="0" destOrd="0" parTransId="{32532B4B-2138-4667-B9C0-FDE120D8E331}" sibTransId="{73702CB4-84AB-4B84-AB6F-ED1E00779D2E}"/>
    <dgm:cxn modelId="{9FE6D920-59BC-4DF5-9A09-AFCA01CD21B0}" type="presOf" srcId="{F6821046-812B-4C12-8D80-AAC3C90935B7}" destId="{332B1D64-00B7-497A-805D-A70E94B5CCE2}" srcOrd="0" destOrd="0" presId="urn:microsoft.com/office/officeart/2005/8/layout/process4"/>
    <dgm:cxn modelId="{14E59DD9-9F55-48DE-9CC9-64DF14467A40}" type="presOf" srcId="{BA1087C9-97B5-4AEC-9132-2D868B084146}" destId="{02C14827-16A1-444A-B0B3-92CE15B54182}" srcOrd="0" destOrd="0" presId="urn:microsoft.com/office/officeart/2005/8/layout/process4"/>
    <dgm:cxn modelId="{1C79B2C5-AFCB-45D5-AC80-C21422814F20}" type="presOf" srcId="{A603A433-3BD7-493B-A81E-2C0CDA799C84}" destId="{2487C526-0F2F-4AD2-ADB2-0234A85152CA}" srcOrd="0" destOrd="0" presId="urn:microsoft.com/office/officeart/2005/8/layout/process4"/>
    <dgm:cxn modelId="{28587263-1A52-4701-8E80-4382DABF38FE}" type="presParOf" srcId="{02C14827-16A1-444A-B0B3-92CE15B54182}" destId="{5BB59904-1EFF-4186-B438-A2CACD04A0F3}" srcOrd="0" destOrd="0" presId="urn:microsoft.com/office/officeart/2005/8/layout/process4"/>
    <dgm:cxn modelId="{EC6E1A33-2BEE-41BA-A06F-F789219C0E89}" type="presParOf" srcId="{5BB59904-1EFF-4186-B438-A2CACD04A0F3}" destId="{2487C526-0F2F-4AD2-ADB2-0234A85152CA}" srcOrd="0" destOrd="0" presId="urn:microsoft.com/office/officeart/2005/8/layout/process4"/>
    <dgm:cxn modelId="{A1DF5AE8-1913-4008-9FFF-9938D839CD54}" type="presParOf" srcId="{02C14827-16A1-444A-B0B3-92CE15B54182}" destId="{3429365A-CFDD-4B81-B96D-F16704E053AF}" srcOrd="1" destOrd="0" presId="urn:microsoft.com/office/officeart/2005/8/layout/process4"/>
    <dgm:cxn modelId="{47581512-E93F-406E-8911-C293019F94A9}" type="presParOf" srcId="{02C14827-16A1-444A-B0B3-92CE15B54182}" destId="{71E8DACA-F9CD-4F7A-A1F5-E5E5B67ED0EF}" srcOrd="2" destOrd="0" presId="urn:microsoft.com/office/officeart/2005/8/layout/process4"/>
    <dgm:cxn modelId="{4D0B548B-2DB9-4675-B105-CFEF61E00D39}" type="presParOf" srcId="{71E8DACA-F9CD-4F7A-A1F5-E5E5B67ED0EF}" destId="{B29D5FA9-E377-4D9B-95AD-85449277522D}" srcOrd="0" destOrd="0" presId="urn:microsoft.com/office/officeart/2005/8/layout/process4"/>
    <dgm:cxn modelId="{BFC40A19-82A3-4904-A458-6588AF931E27}" type="presParOf" srcId="{02C14827-16A1-444A-B0B3-92CE15B54182}" destId="{88D841D2-BBB0-41F5-AB87-FF1648CF9353}" srcOrd="3" destOrd="0" presId="urn:microsoft.com/office/officeart/2005/8/layout/process4"/>
    <dgm:cxn modelId="{145E2082-3BBE-4C4A-B72D-D888189267A0}" type="presParOf" srcId="{02C14827-16A1-444A-B0B3-92CE15B54182}" destId="{43FD79A3-F429-49B5-A0C8-A35823312D5F}" srcOrd="4" destOrd="0" presId="urn:microsoft.com/office/officeart/2005/8/layout/process4"/>
    <dgm:cxn modelId="{43C7E6E9-A091-4C39-9481-5598160C6A10}" type="presParOf" srcId="{43FD79A3-F429-49B5-A0C8-A35823312D5F}" destId="{332B1D64-00B7-497A-805D-A70E94B5CCE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25D47E4-61CD-4D13-BC56-D03A3E41E1AE}" type="doc">
      <dgm:prSet loTypeId="urn:microsoft.com/office/officeart/2008/layout/VerticalCurvedList" loCatId="list" qsTypeId="urn:microsoft.com/office/officeart/2005/8/quickstyle/3d1" qsCatId="3D" csTypeId="urn:microsoft.com/office/officeart/2005/8/colors/accent2_2" csCatId="accent2" phldr="1"/>
      <dgm:spPr/>
      <dgm:t>
        <a:bodyPr/>
        <a:lstStyle/>
        <a:p>
          <a:endParaRPr lang="en-US"/>
        </a:p>
      </dgm:t>
    </dgm:pt>
    <dgm:pt modelId="{45ED7DB5-637D-4285-8DFB-6785E0194A9F}">
      <dgm:prSet phldrT="[Text]">
        <dgm:style>
          <a:lnRef idx="1">
            <a:schemeClr val="accent6"/>
          </a:lnRef>
          <a:fillRef idx="2">
            <a:schemeClr val="accent6"/>
          </a:fillRef>
          <a:effectRef idx="1">
            <a:schemeClr val="accent6"/>
          </a:effectRef>
          <a:fontRef idx="minor">
            <a:schemeClr val="dk1"/>
          </a:fontRef>
        </dgm:style>
      </dgm:prSet>
      <dgm:spPr/>
      <dgm:t>
        <a:bodyPr/>
        <a:lstStyle/>
        <a:p>
          <a:r>
            <a:rPr lang="en-US" dirty="0" smtClean="0">
              <a:latin typeface="Times New Roman" pitchFamily="18" charset="0"/>
              <a:cs typeface="Times New Roman" pitchFamily="18" charset="0"/>
            </a:rPr>
            <a:t>A simple genetic algorithm is developed to find the shortest path routing in a dynamic network. The developed algorithm uses an efficient coding scheme. The obtained results affirmed the potential of the proposed algorithm that gave the same results as Dijkstra's algorithm.</a:t>
          </a:r>
          <a:endParaRPr lang="en-US" dirty="0"/>
        </a:p>
      </dgm:t>
    </dgm:pt>
    <dgm:pt modelId="{B51E604A-3AE9-4802-92B2-91F7ACD9E0A2}" type="parTrans" cxnId="{1A2C9D1E-C0D8-4B4D-AF50-4C82A0F4859D}">
      <dgm:prSet/>
      <dgm:spPr/>
      <dgm:t>
        <a:bodyPr/>
        <a:lstStyle/>
        <a:p>
          <a:endParaRPr lang="en-US"/>
        </a:p>
      </dgm:t>
    </dgm:pt>
    <dgm:pt modelId="{7C2DBAEF-6ED8-401B-AC80-CC5DE7B7C3BF}" type="sibTrans" cxnId="{1A2C9D1E-C0D8-4B4D-AF50-4C82A0F4859D}">
      <dgm:prSet/>
      <dgm:spPr/>
      <dgm:t>
        <a:bodyPr/>
        <a:lstStyle/>
        <a:p>
          <a:endParaRPr lang="en-US"/>
        </a:p>
      </dgm:t>
    </dgm:pt>
    <dgm:pt modelId="{CE533492-08D2-42AF-8707-7EAC456FB5FA}">
      <dgm:prSet phldrT="[Text]">
        <dgm:style>
          <a:lnRef idx="1">
            <a:schemeClr val="accent5"/>
          </a:lnRef>
          <a:fillRef idx="2">
            <a:schemeClr val="accent5"/>
          </a:fillRef>
          <a:effectRef idx="1">
            <a:schemeClr val="accent5"/>
          </a:effectRef>
          <a:fontRef idx="minor">
            <a:schemeClr val="dk1"/>
          </a:fontRef>
        </dgm:style>
      </dgm:prSet>
      <dgm:spPr/>
      <dgm:t>
        <a:bodyPr/>
        <a:lstStyle/>
        <a:p>
          <a:r>
            <a:rPr lang="en-US" dirty="0" smtClean="0">
              <a:latin typeface="Times New Roman" pitchFamily="18" charset="0"/>
              <a:cs typeface="Times New Roman" pitchFamily="18" charset="0"/>
            </a:rPr>
            <a:t>Because only primitive procedures like "cut" and "exchange" of strings are used for generating new genes from old, it is easy to handle large problems simply by using long.</a:t>
          </a:r>
          <a:endParaRPr lang="en-US" dirty="0">
            <a:latin typeface="Times New Roman" pitchFamily="18" charset="0"/>
            <a:cs typeface="Times New Roman" pitchFamily="18" charset="0"/>
          </a:endParaRPr>
        </a:p>
      </dgm:t>
    </dgm:pt>
    <dgm:pt modelId="{695099B9-C6AF-4CD0-88A9-C1BC2BF489FF}" type="parTrans" cxnId="{9B72C4C6-2847-4FA6-9203-BBFEA21665A7}">
      <dgm:prSet/>
      <dgm:spPr/>
      <dgm:t>
        <a:bodyPr/>
        <a:lstStyle/>
        <a:p>
          <a:endParaRPr lang="en-US"/>
        </a:p>
      </dgm:t>
    </dgm:pt>
    <dgm:pt modelId="{DDA1DFC3-1C79-4DB6-B727-5EC9EDA0F1D3}" type="sibTrans" cxnId="{9B72C4C6-2847-4FA6-9203-BBFEA21665A7}">
      <dgm:prSet/>
      <dgm:spPr/>
      <dgm:t>
        <a:bodyPr/>
        <a:lstStyle/>
        <a:p>
          <a:endParaRPr lang="en-US"/>
        </a:p>
      </dgm:t>
    </dgm:pt>
    <dgm:pt modelId="{9C390FD8-294E-4AE8-9F71-C8816BB0E907}">
      <dgm:prSet phldrT="[Text]">
        <dgm:style>
          <a:lnRef idx="1">
            <a:schemeClr val="accent4"/>
          </a:lnRef>
          <a:fillRef idx="2">
            <a:schemeClr val="accent4"/>
          </a:fillRef>
          <a:effectRef idx="1">
            <a:schemeClr val="accent4"/>
          </a:effectRef>
          <a:fontRef idx="minor">
            <a:schemeClr val="dk1"/>
          </a:fontRef>
        </dgm:style>
      </dgm:prSet>
      <dgm:spPr/>
      <dgm:t>
        <a:bodyPr/>
        <a:lstStyle/>
        <a:p>
          <a:r>
            <a:rPr lang="en-US" dirty="0" smtClean="0">
              <a:latin typeface="Times New Roman" pitchFamily="18" charset="0"/>
              <a:cs typeface="Times New Roman" pitchFamily="18" charset="0"/>
            </a:rPr>
            <a:t>It is anticipated that genetic algorithm GA can efficiently and dynamically give consistent better solutions regardless of: The network topology, The change in the network, removing any node, or link from the network, The volume of the network (if there are many paths).</a:t>
          </a:r>
        </a:p>
        <a:p>
          <a:r>
            <a:rPr lang="en-US" dirty="0" smtClean="0">
              <a:latin typeface="Times New Roman" pitchFamily="18" charset="0"/>
              <a:cs typeface="Times New Roman" pitchFamily="18" charset="0"/>
            </a:rPr>
            <a:t>Beside of  GA, Dijkstra also working well for routing. But one main drawback of this algorithm is that time consuming more in huge networks.  </a:t>
          </a:r>
          <a:endParaRPr lang="en-US" dirty="0"/>
        </a:p>
      </dgm:t>
    </dgm:pt>
    <dgm:pt modelId="{66870C7A-42AA-4229-9BA1-8160CE53C755}" type="parTrans" cxnId="{E6DA4386-AC60-4B0F-A07E-23D24E75951F}">
      <dgm:prSet/>
      <dgm:spPr/>
      <dgm:t>
        <a:bodyPr/>
        <a:lstStyle/>
        <a:p>
          <a:endParaRPr lang="en-US"/>
        </a:p>
      </dgm:t>
    </dgm:pt>
    <dgm:pt modelId="{E3C22936-621D-4537-A4C1-B039253CA8F5}" type="sibTrans" cxnId="{E6DA4386-AC60-4B0F-A07E-23D24E75951F}">
      <dgm:prSet/>
      <dgm:spPr/>
      <dgm:t>
        <a:bodyPr/>
        <a:lstStyle/>
        <a:p>
          <a:endParaRPr lang="en-US"/>
        </a:p>
      </dgm:t>
    </dgm:pt>
    <dgm:pt modelId="{30146E2D-B92E-43B6-90E9-21C09CCF6797}" type="pres">
      <dgm:prSet presAssocID="{E25D47E4-61CD-4D13-BC56-D03A3E41E1AE}" presName="Name0" presStyleCnt="0">
        <dgm:presLayoutVars>
          <dgm:chMax val="7"/>
          <dgm:chPref val="7"/>
          <dgm:dir/>
        </dgm:presLayoutVars>
      </dgm:prSet>
      <dgm:spPr/>
      <dgm:t>
        <a:bodyPr/>
        <a:lstStyle/>
        <a:p>
          <a:endParaRPr lang="en-US"/>
        </a:p>
      </dgm:t>
    </dgm:pt>
    <dgm:pt modelId="{F103384C-F861-442F-B1A2-05A59FABA717}" type="pres">
      <dgm:prSet presAssocID="{E25D47E4-61CD-4D13-BC56-D03A3E41E1AE}" presName="Name1" presStyleCnt="0"/>
      <dgm:spPr/>
    </dgm:pt>
    <dgm:pt modelId="{AC2C84EB-D7E3-40C9-9F7C-0F386499FD04}" type="pres">
      <dgm:prSet presAssocID="{E25D47E4-61CD-4D13-BC56-D03A3E41E1AE}" presName="cycle" presStyleCnt="0"/>
      <dgm:spPr/>
    </dgm:pt>
    <dgm:pt modelId="{9C020CD3-1578-4895-8EB3-A21071FE9DAF}" type="pres">
      <dgm:prSet presAssocID="{E25D47E4-61CD-4D13-BC56-D03A3E41E1AE}" presName="srcNode" presStyleLbl="node1" presStyleIdx="0" presStyleCnt="3"/>
      <dgm:spPr/>
    </dgm:pt>
    <dgm:pt modelId="{7DF6D9C2-38F9-404E-8D8B-394D5D301261}" type="pres">
      <dgm:prSet presAssocID="{E25D47E4-61CD-4D13-BC56-D03A3E41E1AE}" presName="conn" presStyleLbl="parChTrans1D2" presStyleIdx="0" presStyleCnt="1"/>
      <dgm:spPr/>
      <dgm:t>
        <a:bodyPr/>
        <a:lstStyle/>
        <a:p>
          <a:endParaRPr lang="en-US"/>
        </a:p>
      </dgm:t>
    </dgm:pt>
    <dgm:pt modelId="{4120FDE5-2D38-4634-9470-0B4DDA90812D}" type="pres">
      <dgm:prSet presAssocID="{E25D47E4-61CD-4D13-BC56-D03A3E41E1AE}" presName="extraNode" presStyleLbl="node1" presStyleIdx="0" presStyleCnt="3"/>
      <dgm:spPr/>
    </dgm:pt>
    <dgm:pt modelId="{5B55254F-E1AC-48FD-8992-D0C8B064EECC}" type="pres">
      <dgm:prSet presAssocID="{E25D47E4-61CD-4D13-BC56-D03A3E41E1AE}" presName="dstNode" presStyleLbl="node1" presStyleIdx="0" presStyleCnt="3"/>
      <dgm:spPr/>
    </dgm:pt>
    <dgm:pt modelId="{2D77C25B-9E60-4444-AA94-3DFB1C781C98}" type="pres">
      <dgm:prSet presAssocID="{45ED7DB5-637D-4285-8DFB-6785E0194A9F}" presName="text_1" presStyleLbl="node1" presStyleIdx="0" presStyleCnt="3">
        <dgm:presLayoutVars>
          <dgm:bulletEnabled val="1"/>
        </dgm:presLayoutVars>
      </dgm:prSet>
      <dgm:spPr/>
      <dgm:t>
        <a:bodyPr/>
        <a:lstStyle/>
        <a:p>
          <a:endParaRPr lang="en-US"/>
        </a:p>
      </dgm:t>
    </dgm:pt>
    <dgm:pt modelId="{557BD6F6-BB3B-40D6-BBA5-A0AAB3DC530D}" type="pres">
      <dgm:prSet presAssocID="{45ED7DB5-637D-4285-8DFB-6785E0194A9F}" presName="accent_1" presStyleCnt="0"/>
      <dgm:spPr/>
    </dgm:pt>
    <dgm:pt modelId="{446FD763-756F-40D8-9CE8-0D3B78FF6B8E}" type="pres">
      <dgm:prSet presAssocID="{45ED7DB5-637D-4285-8DFB-6785E0194A9F}" presName="accentRepeatNode" presStyleLbl="solidFgAcc1" presStyleIdx="0" presStyleCnt="3">
        <dgm:style>
          <a:lnRef idx="0">
            <a:schemeClr val="accent6"/>
          </a:lnRef>
          <a:fillRef idx="3">
            <a:schemeClr val="accent6"/>
          </a:fillRef>
          <a:effectRef idx="3">
            <a:schemeClr val="accent6"/>
          </a:effectRef>
          <a:fontRef idx="minor">
            <a:schemeClr val="lt1"/>
          </a:fontRef>
        </dgm:style>
      </dgm:prSet>
      <dgm:spPr>
        <a:ln>
          <a:noFill/>
        </a:ln>
        <a:effectLst/>
        <a:scene3d>
          <a:camera prst="orthographicFront">
            <a:rot lat="0" lon="0" rev="0"/>
          </a:camera>
          <a:lightRig rig="contrasting" dir="t">
            <a:rot lat="0" lon="0" rev="7800000"/>
          </a:lightRig>
        </a:scene3d>
        <a:sp3d z="190500">
          <a:bevelT w="139700" h="139700" prst="angle"/>
        </a:sp3d>
      </dgm:spPr>
    </dgm:pt>
    <dgm:pt modelId="{43589E6C-E297-4D60-941F-3E6882E04176}" type="pres">
      <dgm:prSet presAssocID="{CE533492-08D2-42AF-8707-7EAC456FB5FA}" presName="text_2" presStyleLbl="node1" presStyleIdx="1" presStyleCnt="3" custLinFactNeighborX="284" custLinFactNeighborY="-3030">
        <dgm:presLayoutVars>
          <dgm:bulletEnabled val="1"/>
        </dgm:presLayoutVars>
      </dgm:prSet>
      <dgm:spPr/>
      <dgm:t>
        <a:bodyPr/>
        <a:lstStyle/>
        <a:p>
          <a:endParaRPr lang="en-US"/>
        </a:p>
      </dgm:t>
    </dgm:pt>
    <dgm:pt modelId="{66B17E2D-771D-439F-98DF-8EC80070C7F1}" type="pres">
      <dgm:prSet presAssocID="{CE533492-08D2-42AF-8707-7EAC456FB5FA}" presName="accent_2" presStyleCnt="0"/>
      <dgm:spPr/>
    </dgm:pt>
    <dgm:pt modelId="{FB1A0614-A5E3-444D-AD02-98D9B316AE62}" type="pres">
      <dgm:prSet presAssocID="{CE533492-08D2-42AF-8707-7EAC456FB5FA}" presName="accentRepeatNode" presStyleLbl="solidFgAcc1" presStyleIdx="1" presStyleCnt="3">
        <dgm:style>
          <a:lnRef idx="0">
            <a:schemeClr val="accent5"/>
          </a:lnRef>
          <a:fillRef idx="3">
            <a:schemeClr val="accent5"/>
          </a:fillRef>
          <a:effectRef idx="3">
            <a:schemeClr val="accent5"/>
          </a:effectRef>
          <a:fontRef idx="minor">
            <a:schemeClr val="lt1"/>
          </a:fontRef>
        </dgm:style>
      </dgm:prSet>
      <dgm:spPr>
        <a:ln>
          <a:noFill/>
        </a:ln>
        <a:effectLst/>
        <a:scene3d>
          <a:camera prst="orthographicFront">
            <a:rot lat="0" lon="0" rev="0"/>
          </a:camera>
          <a:lightRig rig="contrasting" dir="t">
            <a:rot lat="0" lon="0" rev="7800000"/>
          </a:lightRig>
        </a:scene3d>
        <a:sp3d z="190500">
          <a:bevelT w="139700" h="139700" prst="angle"/>
        </a:sp3d>
      </dgm:spPr>
    </dgm:pt>
    <dgm:pt modelId="{ECF4CBCD-7789-4B8E-8F9D-6F1FF02E39D3}" type="pres">
      <dgm:prSet presAssocID="{9C390FD8-294E-4AE8-9F71-C8816BB0E907}" presName="text_3" presStyleLbl="node1" presStyleIdx="2" presStyleCnt="3">
        <dgm:presLayoutVars>
          <dgm:bulletEnabled val="1"/>
        </dgm:presLayoutVars>
      </dgm:prSet>
      <dgm:spPr/>
      <dgm:t>
        <a:bodyPr/>
        <a:lstStyle/>
        <a:p>
          <a:endParaRPr lang="en-US"/>
        </a:p>
      </dgm:t>
    </dgm:pt>
    <dgm:pt modelId="{6B32C318-3046-4B89-8591-38D2A9BDBB19}" type="pres">
      <dgm:prSet presAssocID="{9C390FD8-294E-4AE8-9F71-C8816BB0E907}" presName="accent_3" presStyleCnt="0"/>
      <dgm:spPr/>
    </dgm:pt>
    <dgm:pt modelId="{042DF7E9-C71A-4ACD-969B-C5E3B8AC6B50}" type="pres">
      <dgm:prSet presAssocID="{9C390FD8-294E-4AE8-9F71-C8816BB0E907}" presName="accentRepeatNode" presStyleLbl="solidFgAcc1" presStyleIdx="2" presStyleCnt="3">
        <dgm:style>
          <a:lnRef idx="0">
            <a:schemeClr val="accent4"/>
          </a:lnRef>
          <a:fillRef idx="3">
            <a:schemeClr val="accent4"/>
          </a:fillRef>
          <a:effectRef idx="3">
            <a:schemeClr val="accent4"/>
          </a:effectRef>
          <a:fontRef idx="minor">
            <a:schemeClr val="lt1"/>
          </a:fontRef>
        </dgm:style>
      </dgm:prSet>
      <dgm:spPr>
        <a:ln>
          <a:noFill/>
        </a:ln>
        <a:effectLst/>
        <a:scene3d>
          <a:camera prst="orthographicFront">
            <a:rot lat="0" lon="0" rev="0"/>
          </a:camera>
          <a:lightRig rig="contrasting" dir="t">
            <a:rot lat="0" lon="0" rev="7800000"/>
          </a:lightRig>
        </a:scene3d>
        <a:sp3d z="190500">
          <a:bevelT w="139700" h="139700" prst="angle"/>
        </a:sp3d>
      </dgm:spPr>
    </dgm:pt>
  </dgm:ptLst>
  <dgm:cxnLst>
    <dgm:cxn modelId="{C73926C9-F8FF-4804-BE21-58D28E214DB3}" type="presOf" srcId="{9C390FD8-294E-4AE8-9F71-C8816BB0E907}" destId="{ECF4CBCD-7789-4B8E-8F9D-6F1FF02E39D3}" srcOrd="0" destOrd="0" presId="urn:microsoft.com/office/officeart/2008/layout/VerticalCurvedList"/>
    <dgm:cxn modelId="{9B72C4C6-2847-4FA6-9203-BBFEA21665A7}" srcId="{E25D47E4-61CD-4D13-BC56-D03A3E41E1AE}" destId="{CE533492-08D2-42AF-8707-7EAC456FB5FA}" srcOrd="1" destOrd="0" parTransId="{695099B9-C6AF-4CD0-88A9-C1BC2BF489FF}" sibTransId="{DDA1DFC3-1C79-4DB6-B727-5EC9EDA0F1D3}"/>
    <dgm:cxn modelId="{E6DA4386-AC60-4B0F-A07E-23D24E75951F}" srcId="{E25D47E4-61CD-4D13-BC56-D03A3E41E1AE}" destId="{9C390FD8-294E-4AE8-9F71-C8816BB0E907}" srcOrd="2" destOrd="0" parTransId="{66870C7A-42AA-4229-9BA1-8160CE53C755}" sibTransId="{E3C22936-621D-4537-A4C1-B039253CA8F5}"/>
    <dgm:cxn modelId="{18CA68AD-AC32-45C8-ABC5-2792E7259B48}" type="presOf" srcId="{7C2DBAEF-6ED8-401B-AC80-CC5DE7B7C3BF}" destId="{7DF6D9C2-38F9-404E-8D8B-394D5D301261}" srcOrd="0" destOrd="0" presId="urn:microsoft.com/office/officeart/2008/layout/VerticalCurvedList"/>
    <dgm:cxn modelId="{1A2C9D1E-C0D8-4B4D-AF50-4C82A0F4859D}" srcId="{E25D47E4-61CD-4D13-BC56-D03A3E41E1AE}" destId="{45ED7DB5-637D-4285-8DFB-6785E0194A9F}" srcOrd="0" destOrd="0" parTransId="{B51E604A-3AE9-4802-92B2-91F7ACD9E0A2}" sibTransId="{7C2DBAEF-6ED8-401B-AC80-CC5DE7B7C3BF}"/>
    <dgm:cxn modelId="{3A040006-3E35-4719-A68B-E8E746A02D29}" type="presOf" srcId="{CE533492-08D2-42AF-8707-7EAC456FB5FA}" destId="{43589E6C-E297-4D60-941F-3E6882E04176}" srcOrd="0" destOrd="0" presId="urn:microsoft.com/office/officeart/2008/layout/VerticalCurvedList"/>
    <dgm:cxn modelId="{5E4DAB61-DD38-4E4A-A748-64E37B9647AF}" type="presOf" srcId="{45ED7DB5-637D-4285-8DFB-6785E0194A9F}" destId="{2D77C25B-9E60-4444-AA94-3DFB1C781C98}" srcOrd="0" destOrd="0" presId="urn:microsoft.com/office/officeart/2008/layout/VerticalCurvedList"/>
    <dgm:cxn modelId="{AEAB3450-10D6-4F83-98B5-151143E5DF36}" type="presOf" srcId="{E25D47E4-61CD-4D13-BC56-D03A3E41E1AE}" destId="{30146E2D-B92E-43B6-90E9-21C09CCF6797}" srcOrd="0" destOrd="0" presId="urn:microsoft.com/office/officeart/2008/layout/VerticalCurvedList"/>
    <dgm:cxn modelId="{EB958686-8C7F-4F85-A8E2-763EDABB98C6}" type="presParOf" srcId="{30146E2D-B92E-43B6-90E9-21C09CCF6797}" destId="{F103384C-F861-442F-B1A2-05A59FABA717}" srcOrd="0" destOrd="0" presId="urn:microsoft.com/office/officeart/2008/layout/VerticalCurvedList"/>
    <dgm:cxn modelId="{FEA86338-6F00-44C3-BF66-7C97ECBFA5C6}" type="presParOf" srcId="{F103384C-F861-442F-B1A2-05A59FABA717}" destId="{AC2C84EB-D7E3-40C9-9F7C-0F386499FD04}" srcOrd="0" destOrd="0" presId="urn:microsoft.com/office/officeart/2008/layout/VerticalCurvedList"/>
    <dgm:cxn modelId="{453251EB-E1D9-4FEE-A24F-C352A4DF9877}" type="presParOf" srcId="{AC2C84EB-D7E3-40C9-9F7C-0F386499FD04}" destId="{9C020CD3-1578-4895-8EB3-A21071FE9DAF}" srcOrd="0" destOrd="0" presId="urn:microsoft.com/office/officeart/2008/layout/VerticalCurvedList"/>
    <dgm:cxn modelId="{1A84677A-78EF-4D7C-BA79-155D4F78157D}" type="presParOf" srcId="{AC2C84EB-D7E3-40C9-9F7C-0F386499FD04}" destId="{7DF6D9C2-38F9-404E-8D8B-394D5D301261}" srcOrd="1" destOrd="0" presId="urn:microsoft.com/office/officeart/2008/layout/VerticalCurvedList"/>
    <dgm:cxn modelId="{1F0B7EC5-1A43-4351-A72B-B02A3E8857B5}" type="presParOf" srcId="{AC2C84EB-D7E3-40C9-9F7C-0F386499FD04}" destId="{4120FDE5-2D38-4634-9470-0B4DDA90812D}" srcOrd="2" destOrd="0" presId="urn:microsoft.com/office/officeart/2008/layout/VerticalCurvedList"/>
    <dgm:cxn modelId="{D9F1E990-282F-41C7-85A3-37696899CDF8}" type="presParOf" srcId="{AC2C84EB-D7E3-40C9-9F7C-0F386499FD04}" destId="{5B55254F-E1AC-48FD-8992-D0C8B064EECC}" srcOrd="3" destOrd="0" presId="urn:microsoft.com/office/officeart/2008/layout/VerticalCurvedList"/>
    <dgm:cxn modelId="{2D6CEE1C-9360-42D2-B59D-1EEFE97AEF3F}" type="presParOf" srcId="{F103384C-F861-442F-B1A2-05A59FABA717}" destId="{2D77C25B-9E60-4444-AA94-3DFB1C781C98}" srcOrd="1" destOrd="0" presId="urn:microsoft.com/office/officeart/2008/layout/VerticalCurvedList"/>
    <dgm:cxn modelId="{70B14D0C-347A-47E7-AEC3-9CBF2F7C9B96}" type="presParOf" srcId="{F103384C-F861-442F-B1A2-05A59FABA717}" destId="{557BD6F6-BB3B-40D6-BBA5-A0AAB3DC530D}" srcOrd="2" destOrd="0" presId="urn:microsoft.com/office/officeart/2008/layout/VerticalCurvedList"/>
    <dgm:cxn modelId="{4419E37F-626E-43C7-9490-1E54DF5C19E2}" type="presParOf" srcId="{557BD6F6-BB3B-40D6-BBA5-A0AAB3DC530D}" destId="{446FD763-756F-40D8-9CE8-0D3B78FF6B8E}" srcOrd="0" destOrd="0" presId="urn:microsoft.com/office/officeart/2008/layout/VerticalCurvedList"/>
    <dgm:cxn modelId="{3BC8609F-0E5F-4A58-B05C-E15B8E5ECDAE}" type="presParOf" srcId="{F103384C-F861-442F-B1A2-05A59FABA717}" destId="{43589E6C-E297-4D60-941F-3E6882E04176}" srcOrd="3" destOrd="0" presId="urn:microsoft.com/office/officeart/2008/layout/VerticalCurvedList"/>
    <dgm:cxn modelId="{645FA428-3568-4B3E-889D-10818D20479A}" type="presParOf" srcId="{F103384C-F861-442F-B1A2-05A59FABA717}" destId="{66B17E2D-771D-439F-98DF-8EC80070C7F1}" srcOrd="4" destOrd="0" presId="urn:microsoft.com/office/officeart/2008/layout/VerticalCurvedList"/>
    <dgm:cxn modelId="{BDAE50F7-C4ED-4360-A119-8054B22CC431}" type="presParOf" srcId="{66B17E2D-771D-439F-98DF-8EC80070C7F1}" destId="{FB1A0614-A5E3-444D-AD02-98D9B316AE62}" srcOrd="0" destOrd="0" presId="urn:microsoft.com/office/officeart/2008/layout/VerticalCurvedList"/>
    <dgm:cxn modelId="{ED3CAEFC-0992-4CA1-9521-2994D4FCEF67}" type="presParOf" srcId="{F103384C-F861-442F-B1A2-05A59FABA717}" destId="{ECF4CBCD-7789-4B8E-8F9D-6F1FF02E39D3}" srcOrd="5" destOrd="0" presId="urn:microsoft.com/office/officeart/2008/layout/VerticalCurvedList"/>
    <dgm:cxn modelId="{35DFCFA3-665F-4FA3-9FA9-8B38125113B3}" type="presParOf" srcId="{F103384C-F861-442F-B1A2-05A59FABA717}" destId="{6B32C318-3046-4B89-8591-38D2A9BDBB19}" srcOrd="6" destOrd="0" presId="urn:microsoft.com/office/officeart/2008/layout/VerticalCurvedList"/>
    <dgm:cxn modelId="{96F4BDCA-F126-4761-9BDD-FF91AC8B21BD}" type="presParOf" srcId="{6B32C318-3046-4B89-8591-38D2A9BDBB19}" destId="{042DF7E9-C71A-4ACD-969B-C5E3B8AC6B5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C48D605-1C9F-49D9-8E54-5074142B27D8}" type="doc">
      <dgm:prSet loTypeId="urn:microsoft.com/office/officeart/2009/3/layout/FramedTextPicture" loCatId="picture" qsTypeId="urn:microsoft.com/office/officeart/2005/8/quickstyle/3d1" qsCatId="3D" csTypeId="urn:microsoft.com/office/officeart/2005/8/colors/accent2_2" csCatId="accent2" phldr="1"/>
      <dgm:spPr/>
      <dgm:t>
        <a:bodyPr/>
        <a:lstStyle/>
        <a:p>
          <a:endParaRPr lang="en-US"/>
        </a:p>
      </dgm:t>
    </dgm:pt>
    <dgm:pt modelId="{8F370772-C19F-4E39-B7A2-2AA41277A1B1}">
      <dgm:prSet phldrT="[Text]"/>
      <dgm:spPr/>
      <dgm:t>
        <a:bodyPr/>
        <a:lstStyle/>
        <a:p>
          <a:r>
            <a:rPr lang="en-US" dirty="0" smtClean="0">
              <a:latin typeface="Times New Roman" pitchFamily="18" charset="0"/>
              <a:cs typeface="Times New Roman" pitchFamily="18" charset="0"/>
            </a:rPr>
            <a:t>  I envision the outcomes of this research go beyond local aspects and also become relevant from a distributed point of view because of the efficiency of the genetic algorithm to solve many problems in any field.</a:t>
          </a:r>
        </a:p>
        <a:p>
          <a:r>
            <a:rPr lang="en-US" dirty="0" smtClean="0">
              <a:latin typeface="Times New Roman" pitchFamily="18" charset="0"/>
              <a:cs typeface="Times New Roman" pitchFamily="18" charset="0"/>
            </a:rPr>
            <a:t>the developed GA will be more investigated to decrease the chromosome length especially for network with a large number of nodes.</a:t>
          </a:r>
          <a:endParaRPr lang="en-US" dirty="0"/>
        </a:p>
      </dgm:t>
    </dgm:pt>
    <dgm:pt modelId="{7917E5EC-3378-455F-BB72-1E268316F18B}" type="parTrans" cxnId="{F0AFCEE3-E922-468A-9113-E6F5F6ED0D0F}">
      <dgm:prSet/>
      <dgm:spPr/>
      <dgm:t>
        <a:bodyPr/>
        <a:lstStyle/>
        <a:p>
          <a:endParaRPr lang="en-US"/>
        </a:p>
      </dgm:t>
    </dgm:pt>
    <dgm:pt modelId="{13D23808-8D75-45FD-9496-7451C10DF070}" type="sibTrans" cxnId="{F0AFCEE3-E922-468A-9113-E6F5F6ED0D0F}">
      <dgm:prSet/>
      <dgm:spPr/>
      <dgm:t>
        <a:bodyPr/>
        <a:lstStyle/>
        <a:p>
          <a:endParaRPr lang="en-US"/>
        </a:p>
      </dgm:t>
    </dgm:pt>
    <dgm:pt modelId="{585F1185-612E-46A8-A49B-38F307107756}" type="pres">
      <dgm:prSet presAssocID="{6C48D605-1C9F-49D9-8E54-5074142B27D8}" presName="Name0" presStyleCnt="0">
        <dgm:presLayoutVars>
          <dgm:chMax/>
          <dgm:chPref/>
          <dgm:dir/>
        </dgm:presLayoutVars>
      </dgm:prSet>
      <dgm:spPr/>
      <dgm:t>
        <a:bodyPr/>
        <a:lstStyle/>
        <a:p>
          <a:endParaRPr lang="en-US"/>
        </a:p>
      </dgm:t>
    </dgm:pt>
    <dgm:pt modelId="{A6520326-0FDD-4EF2-9D42-68E2F6D80312}" type="pres">
      <dgm:prSet presAssocID="{8F370772-C19F-4E39-B7A2-2AA41277A1B1}" presName="composite" presStyleCnt="0">
        <dgm:presLayoutVars>
          <dgm:chMax/>
          <dgm:chPref/>
        </dgm:presLayoutVars>
      </dgm:prSet>
      <dgm:spPr/>
    </dgm:pt>
    <dgm:pt modelId="{FA5715AE-1AD6-4CA1-88BC-04B91D0DB950}" type="pres">
      <dgm:prSet presAssocID="{8F370772-C19F-4E39-B7A2-2AA41277A1B1}" presName="Image" presStyleLbl="bgImgPlace1" presStyleIdx="0" presStyleCnt="1" custScaleX="180190" custScaleY="181356" custLinFactNeighborX="-73">
        <dgm:style>
          <a:lnRef idx="2">
            <a:schemeClr val="accent2">
              <a:shade val="50000"/>
            </a:schemeClr>
          </a:lnRef>
          <a:fillRef idx="1">
            <a:schemeClr val="accent2"/>
          </a:fillRef>
          <a:effectRef idx="0">
            <a:schemeClr val="accent2"/>
          </a:effectRef>
          <a:fontRef idx="minor">
            <a:schemeClr val="lt1"/>
          </a:fontRef>
        </dgm:style>
      </dgm:prSet>
      <dgm:spPr>
        <a:blipFill rotWithShape="1">
          <a:blip xmlns:r="http://schemas.openxmlformats.org/officeDocument/2006/relationships" r:embed="rId1"/>
          <a:stretch>
            <a:fillRect/>
          </a:stretch>
        </a:blipFill>
        <a:ln>
          <a:solidFill>
            <a:schemeClr val="bg1"/>
          </a:solidFill>
        </a:ln>
      </dgm:spPr>
    </dgm:pt>
    <dgm:pt modelId="{DC2393AF-E9F5-4572-B424-AB5F26FEB87A}" type="pres">
      <dgm:prSet presAssocID="{8F370772-C19F-4E39-B7A2-2AA41277A1B1}" presName="ParentText" presStyleLbl="revTx" presStyleIdx="0" presStyleCnt="1" custScaleX="114074" custScaleY="113716">
        <dgm:presLayoutVars>
          <dgm:chMax val="0"/>
          <dgm:chPref val="0"/>
          <dgm:bulletEnabled val="1"/>
        </dgm:presLayoutVars>
      </dgm:prSet>
      <dgm:spPr/>
      <dgm:t>
        <a:bodyPr/>
        <a:lstStyle/>
        <a:p>
          <a:endParaRPr lang="en-US"/>
        </a:p>
      </dgm:t>
    </dgm:pt>
    <dgm:pt modelId="{C3AB4B40-205E-4960-9C21-86ADF2015CAA}" type="pres">
      <dgm:prSet presAssocID="{8F370772-C19F-4E39-B7A2-2AA41277A1B1}" presName="tlFrame" presStyleLbl="node1" presStyleIdx="0" presStyleCnt="4" custScaleX="136472" custScaleY="113716"/>
      <dgm:spPr/>
    </dgm:pt>
    <dgm:pt modelId="{20748BE2-9B7B-4B9D-AEE1-7C5F8FC1B90F}" type="pres">
      <dgm:prSet presAssocID="{8F370772-C19F-4E39-B7A2-2AA41277A1B1}" presName="trFrame" presStyleLbl="node1" presStyleIdx="1" presStyleCnt="4" custScaleX="136472" custScaleY="113716"/>
      <dgm:spPr/>
    </dgm:pt>
    <dgm:pt modelId="{F84B89DD-4E09-4716-9326-24F2A463684E}" type="pres">
      <dgm:prSet presAssocID="{8F370772-C19F-4E39-B7A2-2AA41277A1B1}" presName="blFrame" presStyleLbl="node1" presStyleIdx="2" presStyleCnt="4" custScaleX="136472" custScaleY="113716"/>
      <dgm:spPr/>
    </dgm:pt>
    <dgm:pt modelId="{06CF471C-615A-41C0-8117-D53153D4E0A9}" type="pres">
      <dgm:prSet presAssocID="{8F370772-C19F-4E39-B7A2-2AA41277A1B1}" presName="brFrame" presStyleLbl="node1" presStyleIdx="3" presStyleCnt="4" custScaleX="136472" custScaleY="113716"/>
      <dgm:spPr/>
    </dgm:pt>
  </dgm:ptLst>
  <dgm:cxnLst>
    <dgm:cxn modelId="{F0AFCEE3-E922-468A-9113-E6F5F6ED0D0F}" srcId="{6C48D605-1C9F-49D9-8E54-5074142B27D8}" destId="{8F370772-C19F-4E39-B7A2-2AA41277A1B1}" srcOrd="0" destOrd="0" parTransId="{7917E5EC-3378-455F-BB72-1E268316F18B}" sibTransId="{13D23808-8D75-45FD-9496-7451C10DF070}"/>
    <dgm:cxn modelId="{36294C7B-684A-4A9B-9466-7CA097DB9D6A}" type="presOf" srcId="{6C48D605-1C9F-49D9-8E54-5074142B27D8}" destId="{585F1185-612E-46A8-A49B-38F307107756}" srcOrd="0" destOrd="0" presId="urn:microsoft.com/office/officeart/2009/3/layout/FramedTextPicture"/>
    <dgm:cxn modelId="{FF36516C-08EF-4EC8-A488-3701258A1DF8}" type="presOf" srcId="{8F370772-C19F-4E39-B7A2-2AA41277A1B1}" destId="{DC2393AF-E9F5-4572-B424-AB5F26FEB87A}" srcOrd="0" destOrd="0" presId="urn:microsoft.com/office/officeart/2009/3/layout/FramedTextPicture"/>
    <dgm:cxn modelId="{FF0BD507-446B-4E1D-8A36-14B14F0B2322}" type="presParOf" srcId="{585F1185-612E-46A8-A49B-38F307107756}" destId="{A6520326-0FDD-4EF2-9D42-68E2F6D80312}" srcOrd="0" destOrd="0" presId="urn:microsoft.com/office/officeart/2009/3/layout/FramedTextPicture"/>
    <dgm:cxn modelId="{92DEF57D-3AB7-421F-894C-A184F30DD76C}" type="presParOf" srcId="{A6520326-0FDD-4EF2-9D42-68E2F6D80312}" destId="{FA5715AE-1AD6-4CA1-88BC-04B91D0DB950}" srcOrd="0" destOrd="0" presId="urn:microsoft.com/office/officeart/2009/3/layout/FramedTextPicture"/>
    <dgm:cxn modelId="{F15BE049-3F23-4FCC-9109-A16B5253453C}" type="presParOf" srcId="{A6520326-0FDD-4EF2-9D42-68E2F6D80312}" destId="{DC2393AF-E9F5-4572-B424-AB5F26FEB87A}" srcOrd="1" destOrd="0" presId="urn:microsoft.com/office/officeart/2009/3/layout/FramedTextPicture"/>
    <dgm:cxn modelId="{D6E813EE-E8D0-4A2D-B5F0-D99A9120A70E}" type="presParOf" srcId="{A6520326-0FDD-4EF2-9D42-68E2F6D80312}" destId="{C3AB4B40-205E-4960-9C21-86ADF2015CAA}" srcOrd="2" destOrd="0" presId="urn:microsoft.com/office/officeart/2009/3/layout/FramedTextPicture"/>
    <dgm:cxn modelId="{4F5B08A7-0DA3-4778-AAF2-09E2F5DC3C53}" type="presParOf" srcId="{A6520326-0FDD-4EF2-9D42-68E2F6D80312}" destId="{20748BE2-9B7B-4B9D-AEE1-7C5F8FC1B90F}" srcOrd="3" destOrd="0" presId="urn:microsoft.com/office/officeart/2009/3/layout/FramedTextPicture"/>
    <dgm:cxn modelId="{2D0CB048-30D5-4D03-93AD-6734861032E4}" type="presParOf" srcId="{A6520326-0FDD-4EF2-9D42-68E2F6D80312}" destId="{F84B89DD-4E09-4716-9326-24F2A463684E}" srcOrd="4" destOrd="0" presId="urn:microsoft.com/office/officeart/2009/3/layout/FramedTextPicture"/>
    <dgm:cxn modelId="{8CA41F45-42CC-45D7-BF03-C57025872761}" type="presParOf" srcId="{A6520326-0FDD-4EF2-9D42-68E2F6D80312}" destId="{06CF471C-615A-41C0-8117-D53153D4E0A9}" srcOrd="5" destOrd="0" presId="urn:microsoft.com/office/officeart/2009/3/layout/FramedText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BF4AF3-FAB8-444C-81AB-52C89640E279}">
      <dsp:nvSpPr>
        <dsp:cNvPr id="0" name=""/>
        <dsp:cNvSpPr/>
      </dsp:nvSpPr>
      <dsp:spPr>
        <a:xfrm>
          <a:off x="0" y="0"/>
          <a:ext cx="8229600" cy="2036682"/>
        </a:xfrm>
        <a:prstGeom prst="roundRect">
          <a:avLst>
            <a:gd name="adj" fmla="val 1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sp>
    <dsp:sp modelId="{C43EB61A-2E04-409F-8F87-79F190ED3CE0}">
      <dsp:nvSpPr>
        <dsp:cNvPr id="0" name=""/>
        <dsp:cNvSpPr/>
      </dsp:nvSpPr>
      <dsp:spPr>
        <a:xfrm>
          <a:off x="400922" y="271557"/>
          <a:ext cx="1475019" cy="1493567"/>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7000" r="-7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572025E-E8B8-4F94-94D0-DC22D7F762FB}">
      <dsp:nvSpPr>
        <dsp:cNvPr id="0" name=""/>
        <dsp:cNvSpPr/>
      </dsp:nvSpPr>
      <dsp:spPr>
        <a:xfrm rot="10800000">
          <a:off x="141880" y="2036682"/>
          <a:ext cx="1774300" cy="2489279"/>
        </a:xfrm>
        <a:prstGeom prst="round2SameRect">
          <a:avLst>
            <a:gd name="adj1" fmla="val 10500"/>
            <a:gd name="adj2" fmla="val 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152" tIns="274320" rIns="73152" bIns="156464" numCol="1" spcCol="1270" anchor="t" anchorCtr="0">
          <a:noAutofit/>
        </a:bodyPr>
        <a:lstStyle/>
        <a:p>
          <a:pPr lvl="0" algn="l" defTabSz="977900">
            <a:lnSpc>
              <a:spcPct val="90000"/>
            </a:lnSpc>
            <a:spcBef>
              <a:spcPct val="0"/>
            </a:spcBef>
            <a:spcAft>
              <a:spcPct val="35000"/>
            </a:spcAft>
          </a:pPr>
          <a:r>
            <a:rPr lang="en-US" sz="2200" kern="1200" smtClean="0">
              <a:latin typeface="Times New Roman" pitchFamily="18" charset="0"/>
              <a:cs typeface="Times New Roman" pitchFamily="18" charset="0"/>
            </a:rPr>
            <a:t>Part l: </a:t>
          </a:r>
        </a:p>
        <a:p>
          <a:pPr lvl="0" algn="l" defTabSz="977900">
            <a:lnSpc>
              <a:spcPct val="90000"/>
            </a:lnSpc>
            <a:spcBef>
              <a:spcPct val="0"/>
            </a:spcBef>
            <a:spcAft>
              <a:spcPct val="35000"/>
            </a:spcAft>
          </a:pPr>
          <a:r>
            <a:rPr lang="en-US" sz="2200" kern="1200" smtClean="0">
              <a:latin typeface="Times New Roman" pitchFamily="18" charset="0"/>
              <a:cs typeface="Times New Roman" pitchFamily="18" charset="0"/>
            </a:rPr>
            <a:t>Introduction</a:t>
          </a:r>
          <a:endParaRPr lang="en-US" sz="2000" kern="1200" dirty="0">
            <a:latin typeface="Times New Roman" pitchFamily="18" charset="0"/>
            <a:cs typeface="Times New Roman" pitchFamily="18" charset="0"/>
          </a:endParaRPr>
        </a:p>
      </dsp:txBody>
      <dsp:txXfrm rot="10800000">
        <a:off x="196446" y="2036682"/>
        <a:ext cx="1665168" cy="2434713"/>
      </dsp:txXfrm>
    </dsp:sp>
    <dsp:sp modelId="{BF646D7A-C7D0-4489-A68F-61F32B7DB0C6}">
      <dsp:nvSpPr>
        <dsp:cNvPr id="0" name=""/>
        <dsp:cNvSpPr/>
      </dsp:nvSpPr>
      <dsp:spPr>
        <a:xfrm>
          <a:off x="2337822" y="271557"/>
          <a:ext cx="1475019" cy="1493567"/>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4000" r="-4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E4B0666F-2CF1-4C21-A251-46E6EBFF7C1D}">
      <dsp:nvSpPr>
        <dsp:cNvPr id="0" name=""/>
        <dsp:cNvSpPr/>
      </dsp:nvSpPr>
      <dsp:spPr>
        <a:xfrm rot="10800000">
          <a:off x="2054463" y="2008404"/>
          <a:ext cx="1804494" cy="2489279"/>
        </a:xfrm>
        <a:prstGeom prst="round2SameRect">
          <a:avLst>
            <a:gd name="adj1" fmla="val 10500"/>
            <a:gd name="adj2" fmla="val 0"/>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152" tIns="274320" rIns="73152" bIns="156464" numCol="1" spcCol="1270" anchor="t" anchorCtr="0">
          <a:noAutofit/>
        </a:bodyPr>
        <a:lstStyle/>
        <a:p>
          <a:pPr lvl="0" algn="l" defTabSz="977900">
            <a:lnSpc>
              <a:spcPct val="90000"/>
            </a:lnSpc>
            <a:spcBef>
              <a:spcPct val="0"/>
            </a:spcBef>
            <a:spcAft>
              <a:spcPct val="35000"/>
            </a:spcAft>
          </a:pPr>
          <a:r>
            <a:rPr lang="en-US" sz="2200" kern="1200" smtClean="0">
              <a:latin typeface="Times New Roman" pitchFamily="18" charset="0"/>
              <a:cs typeface="Times New Roman" pitchFamily="18" charset="0"/>
            </a:rPr>
            <a:t>Part ll:</a:t>
          </a:r>
        </a:p>
        <a:p>
          <a:pPr lvl="0" algn="l" defTabSz="977900">
            <a:lnSpc>
              <a:spcPct val="90000"/>
            </a:lnSpc>
            <a:spcBef>
              <a:spcPct val="0"/>
            </a:spcBef>
            <a:spcAft>
              <a:spcPct val="35000"/>
            </a:spcAft>
          </a:pPr>
          <a:r>
            <a:rPr lang="en-US" sz="2200" kern="1200" smtClean="0">
              <a:latin typeface="Times New Roman" pitchFamily="18" charset="0"/>
              <a:cs typeface="Times New Roman" pitchFamily="18" charset="0"/>
            </a:rPr>
            <a:t>literature Review </a:t>
          </a:r>
          <a:endParaRPr lang="en-US" sz="2200" kern="1200" dirty="0" smtClean="0">
            <a:latin typeface="Times New Roman" pitchFamily="18" charset="0"/>
            <a:cs typeface="Times New Roman" pitchFamily="18" charset="0"/>
          </a:endParaRPr>
        </a:p>
      </dsp:txBody>
      <dsp:txXfrm rot="10800000">
        <a:off x="2109957" y="2008404"/>
        <a:ext cx="1693506" cy="2433785"/>
      </dsp:txXfrm>
    </dsp:sp>
    <dsp:sp modelId="{41BC1ABA-1F87-4B1E-94EC-41724CD12655}">
      <dsp:nvSpPr>
        <dsp:cNvPr id="0" name=""/>
        <dsp:cNvSpPr/>
      </dsp:nvSpPr>
      <dsp:spPr>
        <a:xfrm>
          <a:off x="4370177" y="271557"/>
          <a:ext cx="1475019" cy="1493567"/>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8000" r="-8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5284ED54-4761-44DA-8086-D5FD397A1C95}">
      <dsp:nvSpPr>
        <dsp:cNvPr id="0" name=""/>
        <dsp:cNvSpPr/>
      </dsp:nvSpPr>
      <dsp:spPr>
        <a:xfrm rot="10800000">
          <a:off x="4125080" y="2036682"/>
          <a:ext cx="1965212" cy="2489279"/>
        </a:xfrm>
        <a:prstGeom prst="round2SameRect">
          <a:avLst>
            <a:gd name="adj1" fmla="val 10500"/>
            <a:gd name="adj2" fmla="val 0"/>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152" tIns="274320" rIns="73152" bIns="156464" numCol="1" spcCol="1270" anchor="t" anchorCtr="0">
          <a:noAutofit/>
        </a:bodyPr>
        <a:lstStyle/>
        <a:p>
          <a:pPr lvl="0" algn="l" defTabSz="977900">
            <a:lnSpc>
              <a:spcPct val="90000"/>
            </a:lnSpc>
            <a:spcBef>
              <a:spcPct val="0"/>
            </a:spcBef>
            <a:spcAft>
              <a:spcPct val="35000"/>
            </a:spcAft>
          </a:pPr>
          <a:r>
            <a:rPr lang="en-US" sz="2200" kern="1200" smtClean="0">
              <a:latin typeface="Times New Roman" pitchFamily="18" charset="0"/>
              <a:cs typeface="Times New Roman" pitchFamily="18" charset="0"/>
            </a:rPr>
            <a:t>Part lll:</a:t>
          </a:r>
        </a:p>
        <a:p>
          <a:pPr lvl="0" algn="l" defTabSz="977900">
            <a:lnSpc>
              <a:spcPct val="90000"/>
            </a:lnSpc>
            <a:spcBef>
              <a:spcPct val="0"/>
            </a:spcBef>
            <a:spcAft>
              <a:spcPct val="35000"/>
            </a:spcAft>
          </a:pPr>
          <a:r>
            <a:rPr lang="en-US" sz="2000" kern="1200" smtClean="0">
              <a:latin typeface="Times New Roman" pitchFamily="18" charset="0"/>
              <a:cs typeface="Times New Roman" pitchFamily="18" charset="0"/>
            </a:rPr>
            <a:t>-Research Methodology</a:t>
          </a:r>
        </a:p>
        <a:p>
          <a:pPr lvl="0" algn="l" defTabSz="977900">
            <a:lnSpc>
              <a:spcPct val="90000"/>
            </a:lnSpc>
            <a:spcBef>
              <a:spcPct val="0"/>
            </a:spcBef>
            <a:spcAft>
              <a:spcPct val="35000"/>
            </a:spcAft>
          </a:pPr>
          <a:r>
            <a:rPr lang="en-US" sz="2000" kern="1200" smtClean="0">
              <a:latin typeface="Times New Roman" pitchFamily="18" charset="0"/>
              <a:cs typeface="Times New Roman" pitchFamily="18" charset="0"/>
            </a:rPr>
            <a:t>-Proposed solution </a:t>
          </a:r>
        </a:p>
        <a:p>
          <a:pPr lvl="0" algn="l" defTabSz="977900">
            <a:lnSpc>
              <a:spcPct val="90000"/>
            </a:lnSpc>
            <a:spcBef>
              <a:spcPct val="0"/>
            </a:spcBef>
            <a:spcAft>
              <a:spcPct val="35000"/>
            </a:spcAft>
          </a:pPr>
          <a:r>
            <a:rPr lang="en-US" sz="2200" kern="1200" smtClean="0"/>
            <a:t> </a:t>
          </a:r>
          <a:r>
            <a:rPr lang="en-US" sz="2200" kern="1200" smtClean="0">
              <a:latin typeface="Corbel" pitchFamily="34" charset="0"/>
            </a:rPr>
            <a:t> </a:t>
          </a:r>
          <a:endParaRPr lang="en-US" sz="2200" kern="1200" dirty="0" smtClean="0">
            <a:latin typeface="Corbel" pitchFamily="34" charset="0"/>
          </a:endParaRPr>
        </a:p>
      </dsp:txBody>
      <dsp:txXfrm rot="10800000">
        <a:off x="4185517" y="2036682"/>
        <a:ext cx="1844338" cy="2428842"/>
      </dsp:txXfrm>
    </dsp:sp>
    <dsp:sp modelId="{D88C7409-AB93-4FE3-A61D-F51EE8A4B008}">
      <dsp:nvSpPr>
        <dsp:cNvPr id="0" name=""/>
        <dsp:cNvSpPr/>
      </dsp:nvSpPr>
      <dsp:spPr>
        <a:xfrm>
          <a:off x="6370546" y="271557"/>
          <a:ext cx="1475019" cy="1493567"/>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2000" r="-12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87B5BDBA-3C7A-41F1-8C33-F13937A84B36}">
      <dsp:nvSpPr>
        <dsp:cNvPr id="0" name=""/>
        <dsp:cNvSpPr/>
      </dsp:nvSpPr>
      <dsp:spPr>
        <a:xfrm rot="10800000">
          <a:off x="6237795" y="2036682"/>
          <a:ext cx="1740522" cy="2489279"/>
        </a:xfrm>
        <a:prstGeom prst="round2SameRect">
          <a:avLst>
            <a:gd name="adj1" fmla="val 10500"/>
            <a:gd name="adj2" fmla="val 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3152" tIns="274320" rIns="73152" bIns="156464"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kern="1200" smtClean="0">
              <a:latin typeface="Times New Roman" pitchFamily="18" charset="0"/>
              <a:cs typeface="Times New Roman" pitchFamily="18" charset="0"/>
            </a:rPr>
            <a:t>Part IV:</a:t>
          </a:r>
        </a:p>
        <a:p>
          <a:pPr marL="0" marR="0" lvl="0" indent="0" algn="l" defTabSz="914400" eaLnBrk="1" fontAlgn="auto" latinLnBrk="0" hangingPunct="1">
            <a:lnSpc>
              <a:spcPct val="100000"/>
            </a:lnSpc>
            <a:spcBef>
              <a:spcPct val="0"/>
            </a:spcBef>
            <a:spcAft>
              <a:spcPts val="0"/>
            </a:spcAft>
            <a:buClrTx/>
            <a:buSzTx/>
            <a:buFontTx/>
            <a:buNone/>
            <a:tabLst/>
            <a:defRPr/>
          </a:pPr>
          <a:endParaRPr lang="en-US" sz="2200" kern="1200" smtClean="0">
            <a:latin typeface="Times New Roman" pitchFamily="18" charset="0"/>
            <a:cs typeface="Times New Roman" pitchFamily="18" charset="0"/>
          </a:endParaRPr>
        </a:p>
        <a:p>
          <a:pPr marL="0" marR="0" lvl="0" indent="0" algn="l" defTabSz="914400" eaLnBrk="1" fontAlgn="auto" latinLnBrk="0" hangingPunct="1">
            <a:lnSpc>
              <a:spcPct val="100000"/>
            </a:lnSpc>
            <a:spcBef>
              <a:spcPct val="0"/>
            </a:spcBef>
            <a:spcAft>
              <a:spcPts val="0"/>
            </a:spcAft>
            <a:buClrTx/>
            <a:buSzTx/>
            <a:buFontTx/>
            <a:buNone/>
            <a:tabLst/>
            <a:defRPr/>
          </a:pPr>
          <a:r>
            <a:rPr lang="en-US" sz="2200" kern="1200" smtClean="0">
              <a:latin typeface="Times New Roman" pitchFamily="18" charset="0"/>
              <a:cs typeface="Times New Roman" pitchFamily="18" charset="0"/>
            </a:rPr>
            <a:t>-Results</a:t>
          </a:r>
        </a:p>
        <a:p>
          <a:pPr marL="0" marR="0" lvl="0" indent="0" algn="l" defTabSz="914400" eaLnBrk="1" fontAlgn="auto" latinLnBrk="0" hangingPunct="1">
            <a:lnSpc>
              <a:spcPct val="100000"/>
            </a:lnSpc>
            <a:spcBef>
              <a:spcPct val="0"/>
            </a:spcBef>
            <a:spcAft>
              <a:spcPts val="0"/>
            </a:spcAft>
            <a:buClrTx/>
            <a:buSzTx/>
            <a:buFontTx/>
            <a:buNone/>
            <a:tabLst/>
            <a:defRPr/>
          </a:pPr>
          <a:r>
            <a:rPr lang="en-US" sz="2200" kern="1200" smtClean="0">
              <a:latin typeface="Times New Roman" pitchFamily="18" charset="0"/>
              <a:cs typeface="Times New Roman" pitchFamily="18" charset="0"/>
            </a:rPr>
            <a:t>-Conclusion </a:t>
          </a:r>
        </a:p>
        <a:p>
          <a:pPr marL="0" marR="0" lvl="0" indent="0" algn="l" defTabSz="914400" eaLnBrk="1" fontAlgn="auto" latinLnBrk="0" hangingPunct="1">
            <a:lnSpc>
              <a:spcPct val="100000"/>
            </a:lnSpc>
            <a:spcBef>
              <a:spcPct val="0"/>
            </a:spcBef>
            <a:spcAft>
              <a:spcPts val="0"/>
            </a:spcAft>
            <a:buClrTx/>
            <a:buSzTx/>
            <a:buFontTx/>
            <a:buNone/>
            <a:tabLst/>
            <a:defRPr/>
          </a:pPr>
          <a:r>
            <a:rPr lang="en-US" sz="2200" kern="1200" smtClean="0">
              <a:latin typeface="Times New Roman" pitchFamily="18" charset="0"/>
              <a:cs typeface="Times New Roman" pitchFamily="18" charset="0"/>
            </a:rPr>
            <a:t>-References </a:t>
          </a:r>
        </a:p>
        <a:p>
          <a:pPr lvl="0" algn="l" defTabSz="977900">
            <a:lnSpc>
              <a:spcPct val="90000"/>
            </a:lnSpc>
            <a:spcBef>
              <a:spcPct val="0"/>
            </a:spcBef>
            <a:spcAft>
              <a:spcPct val="35000"/>
            </a:spcAft>
          </a:pPr>
          <a:endParaRPr lang="en-US" sz="2200" kern="1200" dirty="0" smtClean="0">
            <a:latin typeface="Corbel" pitchFamily="34" charset="0"/>
          </a:endParaRPr>
        </a:p>
      </dsp:txBody>
      <dsp:txXfrm rot="10800000">
        <a:off x="6291322" y="2036682"/>
        <a:ext cx="1633468" cy="2435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4EFA5D-1ACE-41E0-8362-99EF71C9CEB8}">
      <dsp:nvSpPr>
        <dsp:cNvPr id="0" name=""/>
        <dsp:cNvSpPr/>
      </dsp:nvSpPr>
      <dsp:spPr>
        <a:xfrm>
          <a:off x="0" y="0"/>
          <a:ext cx="6541770" cy="1188720"/>
        </a:xfrm>
        <a:prstGeom prst="roundRect">
          <a:avLst>
            <a:gd name="adj" fmla="val 10000"/>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just" defTabSz="711200">
            <a:lnSpc>
              <a:spcPct val="90000"/>
            </a:lnSpc>
            <a:spcBef>
              <a:spcPct val="0"/>
            </a:spcBef>
            <a:spcAft>
              <a:spcPct val="35000"/>
            </a:spcAft>
          </a:pPr>
          <a:r>
            <a:rPr lang="en-US" sz="1600" kern="1200" dirty="0" smtClean="0">
              <a:latin typeface="Times New Roman" pitchFamily="18" charset="0"/>
              <a:cs typeface="Times New Roman" pitchFamily="18" charset="0"/>
            </a:rPr>
            <a:t>Routing to transfer packets from source to destination node in wire , wireless, cellular networks. My focus is on LAN networks.</a:t>
          </a:r>
          <a:endParaRPr lang="en-US" sz="1600" kern="1200" dirty="0">
            <a:latin typeface="Times New Roman" pitchFamily="18" charset="0"/>
            <a:cs typeface="Times New Roman" pitchFamily="18" charset="0"/>
          </a:endParaRPr>
        </a:p>
      </dsp:txBody>
      <dsp:txXfrm>
        <a:off x="34816" y="34816"/>
        <a:ext cx="5259049" cy="1119088"/>
      </dsp:txXfrm>
    </dsp:sp>
    <dsp:sp modelId="{DC5A9D45-96B8-4ABF-AA13-695770AAEB53}">
      <dsp:nvSpPr>
        <dsp:cNvPr id="0" name=""/>
        <dsp:cNvSpPr/>
      </dsp:nvSpPr>
      <dsp:spPr>
        <a:xfrm>
          <a:off x="310964" y="1386839"/>
          <a:ext cx="7074270" cy="1188720"/>
        </a:xfrm>
        <a:prstGeom prst="roundRect">
          <a:avLst>
            <a:gd name="adj" fmla="val 10000"/>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en-US" sz="1600" kern="1200" dirty="0" smtClean="0">
              <a:latin typeface="Times New Roman" pitchFamily="18" charset="0"/>
              <a:cs typeface="Times New Roman" pitchFamily="18" charset="0"/>
            </a:rPr>
            <a:t>new routing protocol proposed based on artificial intelligence algorithms for finding shortest path between nodes in network. </a:t>
          </a:r>
          <a:endParaRPr lang="en-US" sz="1600" kern="1200" dirty="0">
            <a:latin typeface="Times New Roman" pitchFamily="18" charset="0"/>
            <a:cs typeface="Times New Roman" pitchFamily="18" charset="0"/>
          </a:endParaRPr>
        </a:p>
      </dsp:txBody>
      <dsp:txXfrm>
        <a:off x="345780" y="1421655"/>
        <a:ext cx="5544874" cy="1119088"/>
      </dsp:txXfrm>
    </dsp:sp>
    <dsp:sp modelId="{7D82548E-A9BB-4928-B753-ECAC9D427A34}">
      <dsp:nvSpPr>
        <dsp:cNvPr id="0" name=""/>
        <dsp:cNvSpPr/>
      </dsp:nvSpPr>
      <dsp:spPr>
        <a:xfrm>
          <a:off x="1154429" y="2773679"/>
          <a:ext cx="6541770" cy="1188720"/>
        </a:xfrm>
        <a:prstGeom prst="roundRect">
          <a:avLst>
            <a:gd name="adj" fmla="val 10000"/>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latin typeface="Times New Roman" pitchFamily="18" charset="0"/>
              <a:cs typeface="Times New Roman" pitchFamily="18" charset="0"/>
            </a:rPr>
            <a:t>sing programming language like C# and MATLAB to implement. </a:t>
          </a:r>
          <a:endParaRPr lang="en-US" sz="1600" kern="1200" dirty="0">
            <a:latin typeface="Times New Roman" pitchFamily="18" charset="0"/>
            <a:cs typeface="Times New Roman" pitchFamily="18" charset="0"/>
          </a:endParaRPr>
        </a:p>
      </dsp:txBody>
      <dsp:txXfrm>
        <a:off x="1189245" y="2808495"/>
        <a:ext cx="5122255" cy="1119088"/>
      </dsp:txXfrm>
    </dsp:sp>
    <dsp:sp modelId="{2918DFDB-361D-4376-8525-AA8BD102AD1F}">
      <dsp:nvSpPr>
        <dsp:cNvPr id="0" name=""/>
        <dsp:cNvSpPr/>
      </dsp:nvSpPr>
      <dsp:spPr>
        <a:xfrm>
          <a:off x="5769102" y="901446"/>
          <a:ext cx="772668" cy="772668"/>
        </a:xfrm>
        <a:prstGeom prst="downArrow">
          <a:avLst>
            <a:gd name="adj1" fmla="val 55000"/>
            <a:gd name="adj2" fmla="val 45000"/>
          </a:avLst>
        </a:prstGeom>
        <a:solidFill>
          <a:schemeClr val="accent5">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5942952" y="901446"/>
        <a:ext cx="424968" cy="581433"/>
      </dsp:txXfrm>
    </dsp:sp>
    <dsp:sp modelId="{A4859C80-1FD6-4254-A148-42A6748B0676}">
      <dsp:nvSpPr>
        <dsp:cNvPr id="0" name=""/>
        <dsp:cNvSpPr/>
      </dsp:nvSpPr>
      <dsp:spPr>
        <a:xfrm>
          <a:off x="6346317" y="2280361"/>
          <a:ext cx="772668" cy="772668"/>
        </a:xfrm>
        <a:prstGeom prst="downArrow">
          <a:avLst>
            <a:gd name="adj1" fmla="val 55000"/>
            <a:gd name="adj2" fmla="val 45000"/>
          </a:avLst>
        </a:prstGeom>
        <a:solidFill>
          <a:schemeClr val="accent5">
            <a:tint val="40000"/>
            <a:alpha val="90000"/>
            <a:hueOff val="-10740482"/>
            <a:satOff val="48253"/>
            <a:lumOff val="3317"/>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6520167" y="2280361"/>
        <a:ext cx="424968" cy="581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D9BD5C-3903-4759-891C-DBC561BE4F2C}">
      <dsp:nvSpPr>
        <dsp:cNvPr id="0" name=""/>
        <dsp:cNvSpPr/>
      </dsp:nvSpPr>
      <dsp:spPr>
        <a:xfrm>
          <a:off x="52069" y="0"/>
          <a:ext cx="8582660" cy="5364163"/>
        </a:xfrm>
        <a:prstGeom prst="swooshArrow">
          <a:avLst>
            <a:gd name="adj1" fmla="val 25000"/>
            <a:gd name="adj2" fmla="val 25000"/>
          </a:avLst>
        </a:prstGeom>
        <a:gradFill rotWithShape="0">
          <a:gsLst>
            <a:gs pos="0">
              <a:schemeClr val="accent2">
                <a:tint val="40000"/>
                <a:hueOff val="0"/>
                <a:satOff val="0"/>
                <a:lumOff val="0"/>
                <a:alphaOff val="0"/>
                <a:shade val="51000"/>
                <a:satMod val="130000"/>
              </a:schemeClr>
            </a:gs>
            <a:gs pos="80000">
              <a:schemeClr val="accent2">
                <a:tint val="40000"/>
                <a:hueOff val="0"/>
                <a:satOff val="0"/>
                <a:lumOff val="0"/>
                <a:alphaOff val="0"/>
                <a:shade val="93000"/>
                <a:satMod val="130000"/>
              </a:schemeClr>
            </a:gs>
            <a:gs pos="100000">
              <a:schemeClr val="accent2">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D7302AC1-A2C6-4EDC-AB25-B08F2FEA0E36}">
      <dsp:nvSpPr>
        <dsp:cNvPr id="0" name=""/>
        <dsp:cNvSpPr/>
      </dsp:nvSpPr>
      <dsp:spPr>
        <a:xfrm>
          <a:off x="897461" y="3988791"/>
          <a:ext cx="197401" cy="197401"/>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52DE64-D659-4CE4-BB4F-83FD681D3F81}">
      <dsp:nvSpPr>
        <dsp:cNvPr id="0" name=""/>
        <dsp:cNvSpPr/>
      </dsp:nvSpPr>
      <dsp:spPr>
        <a:xfrm>
          <a:off x="983052" y="4087492"/>
          <a:ext cx="1150547" cy="1276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599" tIns="0" rIns="0" bIns="0" numCol="1" spcCol="1270" anchor="t" anchorCtr="0">
          <a:noAutofit/>
        </a:bodyPr>
        <a:lstStyle/>
        <a:p>
          <a:pPr lvl="0" algn="justLow" defTabSz="577850" rtl="0">
            <a:lnSpc>
              <a:spcPct val="90000"/>
            </a:lnSpc>
            <a:spcBef>
              <a:spcPct val="0"/>
            </a:spcBef>
            <a:spcAft>
              <a:spcPct val="35000"/>
            </a:spcAft>
          </a:pPr>
          <a:r>
            <a:rPr lang="en-US" sz="1300" kern="1200" dirty="0" smtClean="0">
              <a:latin typeface="Times New Roman" pitchFamily="18" charset="0"/>
              <a:cs typeface="Times New Roman" pitchFamily="18" charset="0"/>
            </a:rPr>
            <a:t>Conceived by Dutch computer scientist </a:t>
          </a:r>
          <a:r>
            <a:rPr lang="en-US" sz="1300" kern="1200" dirty="0" err="1" smtClean="0">
              <a:latin typeface="Times New Roman" pitchFamily="18" charset="0"/>
              <a:cs typeface="Times New Roman" pitchFamily="18" charset="0"/>
            </a:rPr>
            <a:t>Edsger</a:t>
          </a:r>
          <a:r>
            <a:rPr lang="en-US" sz="1300" kern="1200" dirty="0" smtClean="0">
              <a:latin typeface="Times New Roman" pitchFamily="18" charset="0"/>
              <a:cs typeface="Times New Roman" pitchFamily="18" charset="0"/>
            </a:rPr>
            <a:t> Dijkstra  in 1959</a:t>
          </a:r>
          <a:endParaRPr lang="en-US" sz="1300" kern="1200" dirty="0">
            <a:latin typeface="Times New Roman" pitchFamily="18" charset="0"/>
            <a:cs typeface="Times New Roman" pitchFamily="18" charset="0"/>
          </a:endParaRPr>
        </a:p>
      </dsp:txBody>
      <dsp:txXfrm>
        <a:off x="983052" y="4087492"/>
        <a:ext cx="1150547" cy="1276670"/>
      </dsp:txXfrm>
    </dsp:sp>
    <dsp:sp modelId="{BFF98EC8-78D6-4962-8585-40495300EC6B}">
      <dsp:nvSpPr>
        <dsp:cNvPr id="0" name=""/>
        <dsp:cNvSpPr/>
      </dsp:nvSpPr>
      <dsp:spPr>
        <a:xfrm>
          <a:off x="1966002" y="2962090"/>
          <a:ext cx="308975" cy="308975"/>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89BAEC4-EECC-4733-BF6D-21BB3A5F316B}">
      <dsp:nvSpPr>
        <dsp:cNvPr id="0" name=""/>
        <dsp:cNvSpPr/>
      </dsp:nvSpPr>
      <dsp:spPr>
        <a:xfrm>
          <a:off x="2120490" y="3116578"/>
          <a:ext cx="1424721" cy="2247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720" tIns="0" rIns="0" bIns="0" numCol="1" spcCol="1270" anchor="t" anchorCtr="0">
          <a:noAutofit/>
        </a:bodyPr>
        <a:lstStyle/>
        <a:p>
          <a:pPr lvl="0" algn="justLow" defTabSz="577850" rtl="0">
            <a:lnSpc>
              <a:spcPct val="90000"/>
            </a:lnSpc>
            <a:spcBef>
              <a:spcPct val="0"/>
            </a:spcBef>
            <a:spcAft>
              <a:spcPct val="35000"/>
            </a:spcAft>
          </a:pPr>
          <a:r>
            <a:rPr lang="en-US" sz="1300" kern="1200" dirty="0" smtClean="0">
              <a:latin typeface="Times New Roman" pitchFamily="18" charset="0"/>
              <a:cs typeface="Times New Roman" pitchFamily="18" charset="0"/>
            </a:rPr>
            <a:t>is a graph search algorithm that solves the single-source shortest path problem for a graph with non-negative edge path costs, producing a shortest path tree. </a:t>
          </a:r>
          <a:endParaRPr lang="en-US" sz="1300" kern="1200" dirty="0">
            <a:latin typeface="Times New Roman" pitchFamily="18" charset="0"/>
            <a:cs typeface="Times New Roman" pitchFamily="18" charset="0"/>
          </a:endParaRPr>
        </a:p>
      </dsp:txBody>
      <dsp:txXfrm>
        <a:off x="2120490" y="3116578"/>
        <a:ext cx="1424721" cy="2247584"/>
      </dsp:txXfrm>
    </dsp:sp>
    <dsp:sp modelId="{5A5BC358-68E7-48AC-9140-A3851186E347}">
      <dsp:nvSpPr>
        <dsp:cNvPr id="0" name=""/>
        <dsp:cNvSpPr/>
      </dsp:nvSpPr>
      <dsp:spPr>
        <a:xfrm>
          <a:off x="3339228" y="2143519"/>
          <a:ext cx="411967" cy="411967"/>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8C165B6-5576-4BBA-A25A-58BDFD1EFADF}">
      <dsp:nvSpPr>
        <dsp:cNvPr id="0" name=""/>
        <dsp:cNvSpPr/>
      </dsp:nvSpPr>
      <dsp:spPr>
        <a:xfrm>
          <a:off x="3545212" y="2349503"/>
          <a:ext cx="1656453" cy="30146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8293" tIns="0" rIns="0" bIns="0" numCol="1" spcCol="1270" anchor="t" anchorCtr="0">
          <a:noAutofit/>
        </a:bodyPr>
        <a:lstStyle/>
        <a:p>
          <a:pPr lvl="0" algn="justLow" defTabSz="577850" rtl="0">
            <a:lnSpc>
              <a:spcPct val="90000"/>
            </a:lnSpc>
            <a:spcBef>
              <a:spcPct val="0"/>
            </a:spcBef>
            <a:spcAft>
              <a:spcPct val="35000"/>
            </a:spcAft>
          </a:pPr>
          <a:r>
            <a:rPr lang="en-US" sz="1300" kern="1200" dirty="0" smtClean="0">
              <a:latin typeface="Times New Roman" pitchFamily="18" charset="0"/>
              <a:cs typeface="Times New Roman" pitchFamily="18" charset="0"/>
            </a:rPr>
            <a:t>This algorithm is time consuming, when the network is too big or huge amount of traffic</a:t>
          </a:r>
          <a:endParaRPr lang="en-US" sz="1300" kern="1200" dirty="0">
            <a:latin typeface="Times New Roman" pitchFamily="18" charset="0"/>
            <a:cs typeface="Times New Roman" pitchFamily="18" charset="0"/>
          </a:endParaRPr>
        </a:p>
      </dsp:txBody>
      <dsp:txXfrm>
        <a:off x="3545212" y="2349503"/>
        <a:ext cx="1656453" cy="3014659"/>
      </dsp:txXfrm>
    </dsp:sp>
    <dsp:sp modelId="{CBF3C97D-A52F-4F5F-BE36-5B5C8A14A0A0}">
      <dsp:nvSpPr>
        <dsp:cNvPr id="0" name=""/>
        <dsp:cNvSpPr/>
      </dsp:nvSpPr>
      <dsp:spPr>
        <a:xfrm>
          <a:off x="4935603" y="1504111"/>
          <a:ext cx="532124" cy="532124"/>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AD5DAE91-ED1F-4B8E-AE98-A674465B75FD}">
      <dsp:nvSpPr>
        <dsp:cNvPr id="0" name=""/>
        <dsp:cNvSpPr/>
      </dsp:nvSpPr>
      <dsp:spPr>
        <a:xfrm>
          <a:off x="5201666" y="1770173"/>
          <a:ext cx="1716532" cy="35939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962" tIns="0" rIns="0" bIns="0" numCol="1" spcCol="1270" anchor="t" anchorCtr="0">
          <a:noAutofit/>
        </a:bodyPr>
        <a:lstStyle/>
        <a:p>
          <a:pPr lvl="0" algn="justLow" defTabSz="577850" rtl="0">
            <a:lnSpc>
              <a:spcPct val="90000"/>
            </a:lnSpc>
            <a:spcBef>
              <a:spcPct val="0"/>
            </a:spcBef>
            <a:spcAft>
              <a:spcPct val="35000"/>
            </a:spcAft>
          </a:pPr>
          <a:r>
            <a:rPr lang="en-US" sz="1300" kern="1200" dirty="0" smtClean="0">
              <a:latin typeface="Times New Roman" pitchFamily="18" charset="0"/>
              <a:cs typeface="Times New Roman" pitchFamily="18" charset="0"/>
            </a:rPr>
            <a:t>For a given source vertex (node) in the graph, the algorithm finds the path with lowest cost (i.e. the shortest path) between that vertex and every other vertex. </a:t>
          </a:r>
          <a:endParaRPr lang="en-US" sz="1300" kern="1200" dirty="0">
            <a:latin typeface="Times New Roman" pitchFamily="18" charset="0"/>
            <a:cs typeface="Times New Roman" pitchFamily="18" charset="0"/>
          </a:endParaRPr>
        </a:p>
      </dsp:txBody>
      <dsp:txXfrm>
        <a:off x="5201666" y="1770173"/>
        <a:ext cx="1716532" cy="3593989"/>
      </dsp:txXfrm>
    </dsp:sp>
    <dsp:sp modelId="{53893BC9-3494-4B54-9F96-A46C18F2BF64}">
      <dsp:nvSpPr>
        <dsp:cNvPr id="0" name=""/>
        <dsp:cNvSpPr/>
      </dsp:nvSpPr>
      <dsp:spPr>
        <a:xfrm>
          <a:off x="6629398" y="1077123"/>
          <a:ext cx="678030" cy="67803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B61A9C43-A4F2-4994-91AC-8F2F39102559}">
      <dsp:nvSpPr>
        <dsp:cNvPr id="0" name=""/>
        <dsp:cNvSpPr/>
      </dsp:nvSpPr>
      <dsp:spPr>
        <a:xfrm>
          <a:off x="6970267" y="1416139"/>
          <a:ext cx="1716532" cy="3948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9274" tIns="0" rIns="0" bIns="0" numCol="1" spcCol="1270" anchor="t" anchorCtr="0">
          <a:noAutofit/>
        </a:bodyPr>
        <a:lstStyle/>
        <a:p>
          <a:pPr lvl="0" algn="justLow" defTabSz="577850" rtl="0">
            <a:lnSpc>
              <a:spcPct val="90000"/>
            </a:lnSpc>
            <a:spcBef>
              <a:spcPct val="0"/>
            </a:spcBef>
            <a:spcAft>
              <a:spcPct val="35000"/>
            </a:spcAft>
          </a:pPr>
          <a:r>
            <a:rPr lang="en-US" sz="1300" kern="1200" dirty="0" smtClean="0">
              <a:latin typeface="Times New Roman" pitchFamily="18" charset="0"/>
              <a:cs typeface="Times New Roman" pitchFamily="18" charset="0"/>
            </a:rPr>
            <a:t>This algorithm divides nodes in to sets : tentative and permanent .</a:t>
          </a:r>
        </a:p>
        <a:p>
          <a:pPr lvl="0" algn="justLow" defTabSz="577850" rtl="0">
            <a:lnSpc>
              <a:spcPct val="90000"/>
            </a:lnSpc>
            <a:spcBef>
              <a:spcPct val="0"/>
            </a:spcBef>
            <a:spcAft>
              <a:spcPct val="35000"/>
            </a:spcAft>
          </a:pPr>
          <a:endParaRPr lang="en-US" sz="1300" kern="1200" dirty="0" smtClean="0">
            <a:latin typeface="Times New Roman" pitchFamily="18" charset="0"/>
            <a:cs typeface="Times New Roman" pitchFamily="18" charset="0"/>
          </a:endParaRPr>
        </a:p>
        <a:p>
          <a:pPr lvl="0" algn="justLow" defTabSz="577850" rtl="0">
            <a:lnSpc>
              <a:spcPct val="90000"/>
            </a:lnSpc>
            <a:spcBef>
              <a:spcPct val="0"/>
            </a:spcBef>
            <a:spcAft>
              <a:spcPct val="35000"/>
            </a:spcAft>
          </a:pPr>
          <a:r>
            <a:rPr lang="en-US" sz="1300" kern="1200" dirty="0" smtClean="0">
              <a:effectLst/>
              <a:latin typeface="Times New Roman" pitchFamily="18" charset="0"/>
              <a:cs typeface="Times New Roman" pitchFamily="18" charset="0"/>
            </a:rPr>
            <a:t>Dijkstra Algorithm is widely used because of its simplicity. It is based on bellman optimization theory.</a:t>
          </a:r>
          <a:endParaRPr lang="en-US" sz="1300" kern="1200" dirty="0" smtClean="0">
            <a:latin typeface="Times New Roman" pitchFamily="18" charset="0"/>
            <a:cs typeface="Times New Roman" pitchFamily="18" charset="0"/>
          </a:endParaRPr>
        </a:p>
      </dsp:txBody>
      <dsp:txXfrm>
        <a:off x="6970267" y="1416139"/>
        <a:ext cx="1716532" cy="39480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9B26C-6B3D-443C-9886-92F777617ADE}">
      <dsp:nvSpPr>
        <dsp:cNvPr id="0" name=""/>
        <dsp:cNvSpPr/>
      </dsp:nvSpPr>
      <dsp:spPr>
        <a:xfrm>
          <a:off x="2411" y="1053455"/>
          <a:ext cx="2419052" cy="2419052"/>
        </a:xfrm>
        <a:prstGeom prst="ellipse">
          <a:avLst/>
        </a:prstGeom>
        <a:solidFill>
          <a:schemeClr val="accent5">
            <a:alpha val="50000"/>
            <a:hueOff val="0"/>
            <a:satOff val="0"/>
            <a:lumOff val="0"/>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3129" tIns="15240" rIns="133129"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Genetic algorithms (GAs) are global search and random optimization techniques modeled from natural selection, genetic and evolution that  first published by John  Holland-1975.</a:t>
          </a:r>
          <a:endParaRPr lang="en-US" sz="1200" kern="1200" dirty="0"/>
        </a:p>
      </dsp:txBody>
      <dsp:txXfrm>
        <a:off x="356673" y="1407717"/>
        <a:ext cx="1710528" cy="1710528"/>
      </dsp:txXfrm>
    </dsp:sp>
    <dsp:sp modelId="{FFDD2CAD-94AA-4FC6-BA0C-33D70287ABB4}">
      <dsp:nvSpPr>
        <dsp:cNvPr id="0" name=""/>
        <dsp:cNvSpPr/>
      </dsp:nvSpPr>
      <dsp:spPr>
        <a:xfrm>
          <a:off x="1937652" y="1053455"/>
          <a:ext cx="2419052" cy="2419052"/>
        </a:xfrm>
        <a:prstGeom prst="ellipse">
          <a:avLst/>
        </a:prstGeom>
        <a:solidFill>
          <a:schemeClr val="accent5">
            <a:alpha val="50000"/>
            <a:hueOff val="-3311292"/>
            <a:satOff val="13270"/>
            <a:lumOff val="2876"/>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3129" tIns="15240" rIns="133129"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A genetic algorithm maintains a population of candidate solutions, where each candidate solution is usually coded as binary string called a chromosome. </a:t>
          </a:r>
          <a:endParaRPr lang="en-US" sz="1200" kern="1200" dirty="0"/>
        </a:p>
      </dsp:txBody>
      <dsp:txXfrm>
        <a:off x="2291914" y="1407717"/>
        <a:ext cx="1710528" cy="1710528"/>
      </dsp:txXfrm>
    </dsp:sp>
    <dsp:sp modelId="{4BDA7251-C429-4F5C-B408-F4250F0FB314}">
      <dsp:nvSpPr>
        <dsp:cNvPr id="0" name=""/>
        <dsp:cNvSpPr/>
      </dsp:nvSpPr>
      <dsp:spPr>
        <a:xfrm>
          <a:off x="3872894" y="1053455"/>
          <a:ext cx="2419052" cy="2419052"/>
        </a:xfrm>
        <a:prstGeom prst="ellipse">
          <a:avLst/>
        </a:prstGeom>
        <a:solidFill>
          <a:schemeClr val="accent5">
            <a:alpha val="50000"/>
            <a:hueOff val="-6622584"/>
            <a:satOff val="26541"/>
            <a:lumOff val="5752"/>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3129" tIns="15240" rIns="133129" bIns="15240" numCol="1" spcCol="1270" anchor="ctr" anchorCtr="0">
          <a:noAutofit/>
        </a:bodyPr>
        <a:lstStyle/>
        <a:p>
          <a:pPr lvl="0" algn="ctr" defTabSz="533400">
            <a:lnSpc>
              <a:spcPct val="90000"/>
            </a:lnSpc>
            <a:spcBef>
              <a:spcPct val="0"/>
            </a:spcBef>
            <a:spcAft>
              <a:spcPct val="35000"/>
            </a:spcAft>
          </a:pPr>
          <a:r>
            <a:rPr lang="en-US" sz="1200" kern="1200" dirty="0" smtClean="0">
              <a:latin typeface="Times New Roman" pitchFamily="18" charset="0"/>
              <a:cs typeface="Times New Roman" pitchFamily="18" charset="0"/>
            </a:rPr>
            <a:t>A set of chromosomes forms a population, which is evaluated and ranked by fitness evaluation function. It is play a critical role in GAs because it provides information how good each candidate. </a:t>
          </a:r>
          <a:endParaRPr lang="en-US" sz="1200" kern="1200" dirty="0"/>
        </a:p>
      </dsp:txBody>
      <dsp:txXfrm>
        <a:off x="4227156" y="1407717"/>
        <a:ext cx="1710528" cy="1710528"/>
      </dsp:txXfrm>
    </dsp:sp>
    <dsp:sp modelId="{69150D50-6326-4C35-A3B8-5489AE84D5F2}">
      <dsp:nvSpPr>
        <dsp:cNvPr id="0" name=""/>
        <dsp:cNvSpPr/>
      </dsp:nvSpPr>
      <dsp:spPr>
        <a:xfrm>
          <a:off x="5808136" y="1053455"/>
          <a:ext cx="2419052" cy="2419052"/>
        </a:xfrm>
        <a:prstGeom prst="ellipse">
          <a:avLst/>
        </a:prstGeom>
        <a:solidFill>
          <a:schemeClr val="accent5">
            <a:alpha val="50000"/>
            <a:hueOff val="-9933876"/>
            <a:satOff val="39811"/>
            <a:lumOff val="8628"/>
            <a:alphaOff val="0"/>
          </a:schemeClr>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133129" tIns="15240" rIns="133129"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latin typeface="Times New Roman" pitchFamily="18" charset="0"/>
              <a:cs typeface="Times New Roman" pitchFamily="18" charset="0"/>
            </a:rPr>
            <a:t>The evolution from one generation to the next one involves mainly three steps: fitness evaluation, selection and reproduction</a:t>
          </a:r>
          <a:endParaRPr lang="en-US" sz="1200" kern="1200" dirty="0">
            <a:solidFill>
              <a:schemeClr val="tx1"/>
            </a:solidFill>
          </a:endParaRPr>
        </a:p>
      </dsp:txBody>
      <dsp:txXfrm>
        <a:off x="6162398" y="1407717"/>
        <a:ext cx="1710528" cy="17105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194107-9671-4F1B-8FD1-840321369C04}">
      <dsp:nvSpPr>
        <dsp:cNvPr id="0" name=""/>
        <dsp:cNvSpPr/>
      </dsp:nvSpPr>
      <dsp:spPr>
        <a:xfrm>
          <a:off x="2284613" y="183867"/>
          <a:ext cx="3649057" cy="1267269"/>
        </a:xfrm>
        <a:prstGeom prst="ellipse">
          <a:avLst/>
        </a:prstGeom>
        <a:solidFill>
          <a:schemeClr val="accent5">
            <a:tint val="50000"/>
            <a:alpha val="40000"/>
            <a:hueOff val="0"/>
            <a:satOff val="0"/>
            <a:lumOff val="0"/>
            <a:alphaOff val="0"/>
          </a:schemeClr>
        </a:solidFill>
        <a:ln>
          <a:noFill/>
        </a:ln>
        <a:effectLst/>
        <a:scene3d>
          <a:camera prst="orthographicFront"/>
          <a:lightRig rig="flat" dir="t"/>
        </a:scene3d>
        <a:sp3d z="-190500" extrusionH="12700" prstMaterial="matte"/>
      </dsp:spPr>
      <dsp:style>
        <a:lnRef idx="0">
          <a:scrgbClr r="0" g="0" b="0"/>
        </a:lnRef>
        <a:fillRef idx="1">
          <a:scrgbClr r="0" g="0" b="0"/>
        </a:fillRef>
        <a:effectRef idx="0">
          <a:scrgbClr r="0" g="0" b="0"/>
        </a:effectRef>
        <a:fontRef idx="minor"/>
      </dsp:style>
    </dsp:sp>
    <dsp:sp modelId="{7707D225-7E45-43FE-8E0F-211C5FD9A720}">
      <dsp:nvSpPr>
        <dsp:cNvPr id="0" name=""/>
        <dsp:cNvSpPr/>
      </dsp:nvSpPr>
      <dsp:spPr>
        <a:xfrm>
          <a:off x="3761209" y="3286980"/>
          <a:ext cx="707181" cy="452596"/>
        </a:xfrm>
        <a:prstGeom prst="downArrow">
          <a:avLst/>
        </a:prstGeom>
        <a:solidFill>
          <a:schemeClr val="accent5">
            <a:tint val="40000"/>
            <a:hueOff val="0"/>
            <a:satOff val="0"/>
            <a:lumOff val="0"/>
            <a:alphaOff val="0"/>
          </a:schemeClr>
        </a:solidFill>
        <a:ln>
          <a:solidFill>
            <a:schemeClr val="accent5">
              <a:lumMod val="75000"/>
            </a:schemeClr>
          </a:solidFill>
        </a:ln>
        <a:effectLst>
          <a:glow rad="228600">
            <a:schemeClr val="accent3">
              <a:satMod val="175000"/>
              <a:alpha val="40000"/>
            </a:schemeClr>
          </a:glo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 modelId="{49EE4327-C424-438F-BB40-77C0B304B959}">
      <dsp:nvSpPr>
        <dsp:cNvPr id="0" name=""/>
        <dsp:cNvSpPr/>
      </dsp:nvSpPr>
      <dsp:spPr>
        <a:xfrm>
          <a:off x="2417563" y="3649057"/>
          <a:ext cx="3394472" cy="848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b="1" kern="1200" dirty="0" smtClean="0"/>
            <a:t>Evolution of generation in Genetic Algorithm </a:t>
          </a:r>
          <a:endParaRPr lang="en-US" sz="2400" b="1" kern="1200" dirty="0"/>
        </a:p>
      </dsp:txBody>
      <dsp:txXfrm>
        <a:off x="2417563" y="3649057"/>
        <a:ext cx="3394472" cy="848618"/>
      </dsp:txXfrm>
    </dsp:sp>
    <dsp:sp modelId="{13429BD1-6380-421D-AE3F-491A1887256A}">
      <dsp:nvSpPr>
        <dsp:cNvPr id="0" name=""/>
        <dsp:cNvSpPr/>
      </dsp:nvSpPr>
      <dsp:spPr>
        <a:xfrm>
          <a:off x="4289667" y="533405"/>
          <a:ext cx="1272927" cy="1272927"/>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Mutation </a:t>
          </a:r>
          <a:endParaRPr lang="en-US" sz="1600" kern="1200" dirty="0"/>
        </a:p>
      </dsp:txBody>
      <dsp:txXfrm>
        <a:off x="4476083" y="719821"/>
        <a:ext cx="900095" cy="900095"/>
      </dsp:txXfrm>
    </dsp:sp>
    <dsp:sp modelId="{4344FD07-3230-4D07-AE4E-2FD0FB0CCC73}">
      <dsp:nvSpPr>
        <dsp:cNvPr id="0" name=""/>
        <dsp:cNvSpPr/>
      </dsp:nvSpPr>
      <dsp:spPr>
        <a:xfrm>
          <a:off x="2841871" y="457205"/>
          <a:ext cx="1272927" cy="1272927"/>
        </a:xfrm>
        <a:prstGeom prst="ellipse">
          <a:avLst/>
        </a:prstGeom>
        <a:gradFill rotWithShape="0">
          <a:gsLst>
            <a:gs pos="0">
              <a:schemeClr val="accent5">
                <a:hueOff val="-4966938"/>
                <a:satOff val="19906"/>
                <a:lumOff val="4314"/>
                <a:alphaOff val="0"/>
                <a:shade val="51000"/>
                <a:satMod val="130000"/>
              </a:schemeClr>
            </a:gs>
            <a:gs pos="80000">
              <a:schemeClr val="accent5">
                <a:hueOff val="-4966938"/>
                <a:satOff val="19906"/>
                <a:lumOff val="4314"/>
                <a:alphaOff val="0"/>
                <a:shade val="93000"/>
                <a:satMod val="130000"/>
              </a:schemeClr>
            </a:gs>
            <a:gs pos="100000">
              <a:schemeClr val="accent5">
                <a:hueOff val="-4966938"/>
                <a:satOff val="19906"/>
                <a:lumOff val="4314"/>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Crossover </a:t>
          </a:r>
          <a:endParaRPr lang="en-US" sz="1600" kern="1200" dirty="0"/>
        </a:p>
      </dsp:txBody>
      <dsp:txXfrm>
        <a:off x="3028287" y="643621"/>
        <a:ext cx="900095" cy="900095"/>
      </dsp:txXfrm>
    </dsp:sp>
    <dsp:sp modelId="{536A761B-2718-4243-99A1-51719492E707}">
      <dsp:nvSpPr>
        <dsp:cNvPr id="0" name=""/>
        <dsp:cNvSpPr/>
      </dsp:nvSpPr>
      <dsp:spPr>
        <a:xfrm>
          <a:off x="3505196" y="1752602"/>
          <a:ext cx="1272927" cy="1272927"/>
        </a:xfrm>
        <a:prstGeom prst="ellipse">
          <a:avLst/>
        </a:prstGeom>
        <a:gradFill rotWithShape="0">
          <a:gsLst>
            <a:gs pos="0">
              <a:schemeClr val="accent5">
                <a:hueOff val="-9933876"/>
                <a:satOff val="39811"/>
                <a:lumOff val="8628"/>
                <a:alphaOff val="0"/>
                <a:shade val="51000"/>
                <a:satMod val="130000"/>
              </a:schemeClr>
            </a:gs>
            <a:gs pos="80000">
              <a:schemeClr val="accent5">
                <a:hueOff val="-9933876"/>
                <a:satOff val="39811"/>
                <a:lumOff val="8628"/>
                <a:alphaOff val="0"/>
                <a:shade val="93000"/>
                <a:satMod val="130000"/>
              </a:schemeClr>
            </a:gs>
            <a:gs pos="100000">
              <a:schemeClr val="accent5">
                <a:hueOff val="-9933876"/>
                <a:satOff val="39811"/>
                <a:lumOff val="862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Evaluation (fitness)</a:t>
          </a:r>
          <a:endParaRPr lang="en-US" sz="1600" kern="1200" dirty="0"/>
        </a:p>
      </dsp:txBody>
      <dsp:txXfrm>
        <a:off x="3691612" y="1939018"/>
        <a:ext cx="900095" cy="900095"/>
      </dsp:txXfrm>
    </dsp:sp>
    <dsp:sp modelId="{D50ABBA1-30DC-4098-A558-07819BF89308}">
      <dsp:nvSpPr>
        <dsp:cNvPr id="0" name=""/>
        <dsp:cNvSpPr/>
      </dsp:nvSpPr>
      <dsp:spPr>
        <a:xfrm>
          <a:off x="2134691" y="28287"/>
          <a:ext cx="3960217" cy="3168174"/>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87C526-0F2F-4AD2-ADB2-0234A85152CA}">
      <dsp:nvSpPr>
        <dsp:cNvPr id="0" name=""/>
        <dsp:cNvSpPr/>
      </dsp:nvSpPr>
      <dsp:spPr>
        <a:xfrm>
          <a:off x="0" y="3406931"/>
          <a:ext cx="8229600" cy="1118230"/>
        </a:xfrm>
        <a:prstGeom prst="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latin typeface="Times New Roman" pitchFamily="18" charset="0"/>
              <a:cs typeface="Times New Roman" pitchFamily="18" charset="0"/>
            </a:rPr>
            <a:t>GA reproduces "children" (new strings) from selected parents using crossover and/or mutation operators.</a:t>
          </a:r>
          <a:endParaRPr lang="en-US" sz="1300" kern="1200" dirty="0">
            <a:latin typeface="Times New Roman" pitchFamily="18" charset="0"/>
            <a:cs typeface="Times New Roman" pitchFamily="18" charset="0"/>
          </a:endParaRPr>
        </a:p>
      </dsp:txBody>
      <dsp:txXfrm>
        <a:off x="0" y="3406931"/>
        <a:ext cx="8229600" cy="1118230"/>
      </dsp:txXfrm>
    </dsp:sp>
    <dsp:sp modelId="{B29D5FA9-E377-4D9B-95AD-85449277522D}">
      <dsp:nvSpPr>
        <dsp:cNvPr id="0" name=""/>
        <dsp:cNvSpPr/>
      </dsp:nvSpPr>
      <dsp:spPr>
        <a:xfrm rot="10800000">
          <a:off x="0" y="1703865"/>
          <a:ext cx="8229600" cy="1719839"/>
        </a:xfrm>
        <a:prstGeom prst="upArrowCallou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kern="1200" dirty="0" smtClean="0">
              <a:latin typeface="Times New Roman" pitchFamily="18" charset="0"/>
              <a:cs typeface="Times New Roman" pitchFamily="18" charset="0"/>
            </a:rPr>
            <a:t>GA select "parents" from the current population with a bias that better chromosome are likely to be selected. This is accomplished by the fitness value or ranking of a chromosome. </a:t>
          </a:r>
          <a:endParaRPr lang="en-US" sz="1300" kern="1200" dirty="0">
            <a:latin typeface="Times New Roman" pitchFamily="18" charset="0"/>
            <a:cs typeface="Times New Roman" pitchFamily="18" charset="0"/>
          </a:endParaRPr>
        </a:p>
      </dsp:txBody>
      <dsp:txXfrm rot="10800000">
        <a:off x="0" y="1703865"/>
        <a:ext cx="8229600" cy="1117500"/>
      </dsp:txXfrm>
    </dsp:sp>
    <dsp:sp modelId="{332B1D64-00B7-497A-805D-A70E94B5CCE2}">
      <dsp:nvSpPr>
        <dsp:cNvPr id="0" name=""/>
        <dsp:cNvSpPr/>
      </dsp:nvSpPr>
      <dsp:spPr>
        <a:xfrm rot="10800000">
          <a:off x="0" y="0"/>
          <a:ext cx="8229600" cy="1719839"/>
        </a:xfrm>
        <a:prstGeom prst="upArrowCallou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lvl="0" algn="just" defTabSz="577850">
            <a:lnSpc>
              <a:spcPct val="90000"/>
            </a:lnSpc>
            <a:spcBef>
              <a:spcPct val="0"/>
            </a:spcBef>
            <a:spcAft>
              <a:spcPct val="35000"/>
            </a:spcAft>
          </a:pPr>
          <a:r>
            <a:rPr lang="en-US" sz="1300" kern="1200" dirty="0" smtClean="0">
              <a:latin typeface="Times New Roman" pitchFamily="18" charset="0"/>
              <a:ea typeface="Tahoma" pitchFamily="34" charset="0"/>
              <a:cs typeface="Times New Roman" pitchFamily="18" charset="0"/>
            </a:rPr>
            <a:t>the current population is evaluated using the fitness evolution function and then ranked based on their fitness. A new generation is created with the goal of improving the fitness. GA uses three operators with probabilistic rules: reproduction, crossover and mutation. First selective reproduction is applied to the current population so that the string makes a number of copies proportional to their own fitness. This results in an intermediate population. </a:t>
          </a:r>
          <a:endParaRPr lang="en-US" sz="1300" kern="1200" dirty="0">
            <a:latin typeface="Times New Roman" pitchFamily="18" charset="0"/>
            <a:ea typeface="Tahoma" pitchFamily="34" charset="0"/>
            <a:cs typeface="Times New Roman" pitchFamily="18" charset="0"/>
          </a:endParaRPr>
        </a:p>
      </dsp:txBody>
      <dsp:txXfrm rot="10800000">
        <a:off x="0" y="0"/>
        <a:ext cx="8229600" cy="11175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F6D9C2-38F9-404E-8D8B-394D5D301261}">
      <dsp:nvSpPr>
        <dsp:cNvPr id="0" name=""/>
        <dsp:cNvSpPr/>
      </dsp:nvSpPr>
      <dsp:spPr>
        <a:xfrm>
          <a:off x="-5685317" y="-870422"/>
          <a:ext cx="6770044" cy="6770044"/>
        </a:xfrm>
        <a:prstGeom prst="blockArc">
          <a:avLst>
            <a:gd name="adj1" fmla="val 18900000"/>
            <a:gd name="adj2" fmla="val 2700000"/>
            <a:gd name="adj3" fmla="val 319"/>
          </a:avLst>
        </a:pr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D77C25B-9E60-4444-AA94-3DFB1C781C98}">
      <dsp:nvSpPr>
        <dsp:cNvPr id="0" name=""/>
        <dsp:cNvSpPr/>
      </dsp:nvSpPr>
      <dsp:spPr>
        <a:xfrm>
          <a:off x="698052" y="502920"/>
          <a:ext cx="8166994" cy="1005840"/>
        </a:xfrm>
        <a:prstGeom prst="rect">
          <a:avLst/>
        </a:prstGeom>
        <a:gradFill rotWithShape="1">
          <a:gsLst>
            <a:gs pos="0">
              <a:schemeClr val="accent6">
                <a:tint val="50000"/>
                <a:satMod val="300000"/>
              </a:schemeClr>
            </a:gs>
            <a:gs pos="35000">
              <a:schemeClr val="accent6">
                <a:tint val="37000"/>
                <a:satMod val="300000"/>
              </a:schemeClr>
            </a:gs>
            <a:gs pos="100000">
              <a:schemeClr val="accent6">
                <a:tint val="15000"/>
                <a:satMod val="350000"/>
              </a:schemeClr>
            </a:gs>
          </a:gsLst>
          <a:lin ang="16200000" scaled="1"/>
        </a:gradFill>
        <a:ln w="9525" cap="flat" cmpd="sng" algn="ctr">
          <a:solidFill>
            <a:schemeClr val="accent6">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6"/>
        </a:lnRef>
        <a:fillRef idx="2">
          <a:schemeClr val="accent6"/>
        </a:fillRef>
        <a:effectRef idx="1">
          <a:schemeClr val="accent6"/>
        </a:effectRef>
        <a:fontRef idx="minor">
          <a:schemeClr val="dk1"/>
        </a:fontRef>
      </dsp:style>
      <dsp:txBody>
        <a:bodyPr spcFirstLastPara="0" vert="horz" wrap="square" lIns="798385"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latin typeface="Times New Roman" pitchFamily="18" charset="0"/>
              <a:cs typeface="Times New Roman" pitchFamily="18" charset="0"/>
            </a:rPr>
            <a:t>A simple genetic algorithm is developed to find the shortest path routing in a dynamic network. The developed algorithm uses an efficient coding scheme. The obtained results affirmed the potential of the proposed algorithm that gave the same results as Dijkstra's algorithm.</a:t>
          </a:r>
          <a:endParaRPr lang="en-US" sz="1300" kern="1200" dirty="0"/>
        </a:p>
      </dsp:txBody>
      <dsp:txXfrm>
        <a:off x="698052" y="502920"/>
        <a:ext cx="8166994" cy="1005840"/>
      </dsp:txXfrm>
    </dsp:sp>
    <dsp:sp modelId="{446FD763-756F-40D8-9CE8-0D3B78FF6B8E}">
      <dsp:nvSpPr>
        <dsp:cNvPr id="0" name=""/>
        <dsp:cNvSpPr/>
      </dsp:nvSpPr>
      <dsp:spPr>
        <a:xfrm>
          <a:off x="69402" y="377189"/>
          <a:ext cx="1257299" cy="1257299"/>
        </a:xfrm>
        <a:prstGeom prst="ellipse">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scene3d>
          <a:camera prst="orthographicFront">
            <a:rot lat="0" lon="0" rev="0"/>
          </a:camera>
          <a:lightRig rig="contrasting" dir="t">
            <a:rot lat="0" lon="0" rev="7800000"/>
          </a:lightRig>
        </a:scene3d>
        <a:sp3d z="190500">
          <a:bevelT w="139700" h="139700" prst="angle"/>
        </a:sp3d>
      </dsp:spPr>
      <dsp:style>
        <a:lnRef idx="0">
          <a:schemeClr val="accent6"/>
        </a:lnRef>
        <a:fillRef idx="3">
          <a:schemeClr val="accent6"/>
        </a:fillRef>
        <a:effectRef idx="3">
          <a:schemeClr val="accent6"/>
        </a:effectRef>
        <a:fontRef idx="minor">
          <a:schemeClr val="lt1"/>
        </a:fontRef>
      </dsp:style>
    </dsp:sp>
    <dsp:sp modelId="{43589E6C-E297-4D60-941F-3E6882E04176}">
      <dsp:nvSpPr>
        <dsp:cNvPr id="0" name=""/>
        <dsp:cNvSpPr/>
      </dsp:nvSpPr>
      <dsp:spPr>
        <a:xfrm>
          <a:off x="1085831" y="1981203"/>
          <a:ext cx="7801371" cy="1005840"/>
        </a:xfrm>
        <a:prstGeom prst="rect">
          <a:avLst/>
        </a:prstGeo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w="9525" cap="flat" cmpd="sng" algn="ctr">
          <a:solidFill>
            <a:schemeClr val="accent5">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5"/>
        </a:lnRef>
        <a:fillRef idx="2">
          <a:schemeClr val="accent5"/>
        </a:fillRef>
        <a:effectRef idx="1">
          <a:schemeClr val="accent5"/>
        </a:effectRef>
        <a:fontRef idx="minor">
          <a:schemeClr val="dk1"/>
        </a:fontRef>
      </dsp:style>
      <dsp:txBody>
        <a:bodyPr spcFirstLastPara="0" vert="horz" wrap="square" lIns="798385"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latin typeface="Times New Roman" pitchFamily="18" charset="0"/>
              <a:cs typeface="Times New Roman" pitchFamily="18" charset="0"/>
            </a:rPr>
            <a:t>Because only primitive procedures like "cut" and "exchange" of strings are used for generating new genes from old, it is easy to handle large problems simply by using long.</a:t>
          </a:r>
          <a:endParaRPr lang="en-US" sz="1300" kern="1200" dirty="0">
            <a:latin typeface="Times New Roman" pitchFamily="18" charset="0"/>
            <a:cs typeface="Times New Roman" pitchFamily="18" charset="0"/>
          </a:endParaRPr>
        </a:p>
      </dsp:txBody>
      <dsp:txXfrm>
        <a:off x="1085831" y="1981203"/>
        <a:ext cx="7801371" cy="1005840"/>
      </dsp:txXfrm>
    </dsp:sp>
    <dsp:sp modelId="{FB1A0614-A5E3-444D-AD02-98D9B316AE62}">
      <dsp:nvSpPr>
        <dsp:cNvPr id="0" name=""/>
        <dsp:cNvSpPr/>
      </dsp:nvSpPr>
      <dsp:spPr>
        <a:xfrm>
          <a:off x="435025" y="1885950"/>
          <a:ext cx="1257299" cy="1257299"/>
        </a:xfrm>
        <a:prstGeom prst="ellipse">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scene3d>
          <a:camera prst="orthographicFront">
            <a:rot lat="0" lon="0" rev="0"/>
          </a:camera>
          <a:lightRig rig="contrasting" dir="t">
            <a:rot lat="0" lon="0" rev="7800000"/>
          </a:lightRig>
        </a:scene3d>
        <a:sp3d z="190500">
          <a:bevelT w="139700" h="139700" prst="angle"/>
        </a:sp3d>
      </dsp:spPr>
      <dsp:style>
        <a:lnRef idx="0">
          <a:schemeClr val="accent5"/>
        </a:lnRef>
        <a:fillRef idx="3">
          <a:schemeClr val="accent5"/>
        </a:fillRef>
        <a:effectRef idx="3">
          <a:schemeClr val="accent5"/>
        </a:effectRef>
        <a:fontRef idx="minor">
          <a:schemeClr val="lt1"/>
        </a:fontRef>
      </dsp:style>
    </dsp:sp>
    <dsp:sp modelId="{ECF4CBCD-7789-4B8E-8F9D-6F1FF02E39D3}">
      <dsp:nvSpPr>
        <dsp:cNvPr id="0" name=""/>
        <dsp:cNvSpPr/>
      </dsp:nvSpPr>
      <dsp:spPr>
        <a:xfrm>
          <a:off x="698052" y="3520440"/>
          <a:ext cx="8166994" cy="1005840"/>
        </a:xfrm>
        <a:prstGeom prst="rect">
          <a:avLst/>
        </a:prstGeom>
        <a:gradFill rotWithShape="1">
          <a:gsLst>
            <a:gs pos="0">
              <a:schemeClr val="accent4">
                <a:tint val="50000"/>
                <a:satMod val="300000"/>
              </a:schemeClr>
            </a:gs>
            <a:gs pos="35000">
              <a:schemeClr val="accent4">
                <a:tint val="37000"/>
                <a:satMod val="300000"/>
              </a:schemeClr>
            </a:gs>
            <a:gs pos="100000">
              <a:schemeClr val="accent4">
                <a:tint val="15000"/>
                <a:satMod val="350000"/>
              </a:schemeClr>
            </a:gs>
          </a:gsLst>
          <a:lin ang="16200000" scaled="1"/>
        </a:gradFill>
        <a:ln w="9525" cap="flat" cmpd="sng" algn="ctr">
          <a:solidFill>
            <a:schemeClr val="accent4">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4"/>
        </a:lnRef>
        <a:fillRef idx="2">
          <a:schemeClr val="accent4"/>
        </a:fillRef>
        <a:effectRef idx="1">
          <a:schemeClr val="accent4"/>
        </a:effectRef>
        <a:fontRef idx="minor">
          <a:schemeClr val="dk1"/>
        </a:fontRef>
      </dsp:style>
      <dsp:txBody>
        <a:bodyPr spcFirstLastPara="0" vert="horz" wrap="square" lIns="798385" tIns="33020" rIns="33020" bIns="33020" numCol="1" spcCol="1270" anchor="ctr" anchorCtr="0">
          <a:noAutofit/>
        </a:bodyPr>
        <a:lstStyle/>
        <a:p>
          <a:pPr lvl="0" algn="l" defTabSz="577850">
            <a:lnSpc>
              <a:spcPct val="90000"/>
            </a:lnSpc>
            <a:spcBef>
              <a:spcPct val="0"/>
            </a:spcBef>
            <a:spcAft>
              <a:spcPct val="35000"/>
            </a:spcAft>
          </a:pPr>
          <a:r>
            <a:rPr lang="en-US" sz="1300" kern="1200" dirty="0" smtClean="0">
              <a:latin typeface="Times New Roman" pitchFamily="18" charset="0"/>
              <a:cs typeface="Times New Roman" pitchFamily="18" charset="0"/>
            </a:rPr>
            <a:t>It is anticipated that genetic algorithm GA can efficiently and dynamically give consistent better solutions regardless of: The network topology, The change in the network, removing any node, or link from the network, The volume of the network (if there are many paths).</a:t>
          </a:r>
        </a:p>
        <a:p>
          <a:pPr lvl="0" algn="l" defTabSz="577850">
            <a:lnSpc>
              <a:spcPct val="90000"/>
            </a:lnSpc>
            <a:spcBef>
              <a:spcPct val="0"/>
            </a:spcBef>
            <a:spcAft>
              <a:spcPct val="35000"/>
            </a:spcAft>
          </a:pPr>
          <a:r>
            <a:rPr lang="en-US" sz="1300" kern="1200" dirty="0" smtClean="0">
              <a:latin typeface="Times New Roman" pitchFamily="18" charset="0"/>
              <a:cs typeface="Times New Roman" pitchFamily="18" charset="0"/>
            </a:rPr>
            <a:t>Beside of  GA, Dijkstra also working well for routing. But one main drawback of this algorithm is that time consuming more in huge networks.  </a:t>
          </a:r>
          <a:endParaRPr lang="en-US" sz="1300" kern="1200" dirty="0"/>
        </a:p>
      </dsp:txBody>
      <dsp:txXfrm>
        <a:off x="698052" y="3520440"/>
        <a:ext cx="8166994" cy="1005840"/>
      </dsp:txXfrm>
    </dsp:sp>
    <dsp:sp modelId="{042DF7E9-C71A-4ACD-969B-C5E3B8AC6B50}">
      <dsp:nvSpPr>
        <dsp:cNvPr id="0" name=""/>
        <dsp:cNvSpPr/>
      </dsp:nvSpPr>
      <dsp:spPr>
        <a:xfrm>
          <a:off x="69402" y="3394709"/>
          <a:ext cx="1257299" cy="1257299"/>
        </a:xfrm>
        <a:prstGeom prst="ellipse">
          <a:avLst/>
        </a:prstGeom>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scene3d>
          <a:camera prst="orthographicFront">
            <a:rot lat="0" lon="0" rev="0"/>
          </a:camera>
          <a:lightRig rig="contrasting" dir="t">
            <a:rot lat="0" lon="0" rev="7800000"/>
          </a:lightRig>
        </a:scene3d>
        <a:sp3d z="190500">
          <a:bevelT w="139700" h="139700" prst="angle"/>
        </a:sp3d>
      </dsp:spPr>
      <dsp:style>
        <a:lnRef idx="0">
          <a:schemeClr val="accent4"/>
        </a:lnRef>
        <a:fillRef idx="3">
          <a:schemeClr val="accent4"/>
        </a:fillRef>
        <a:effectRef idx="3">
          <a:schemeClr val="accent4"/>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5715AE-1AD6-4CA1-88BC-04B91D0DB950}">
      <dsp:nvSpPr>
        <dsp:cNvPr id="0" name=""/>
        <dsp:cNvSpPr/>
      </dsp:nvSpPr>
      <dsp:spPr>
        <a:xfrm>
          <a:off x="493074" y="1136"/>
          <a:ext cx="4133685" cy="2773612"/>
        </a:xfrm>
        <a:prstGeom prst="rect">
          <a:avLst/>
        </a:prstGeom>
        <a:blipFill rotWithShape="1">
          <a:blip xmlns:r="http://schemas.openxmlformats.org/officeDocument/2006/relationships" r:embed="rId1"/>
          <a:stretch>
            <a:fillRect/>
          </a:stretch>
        </a:blipFill>
        <a:ln w="25400" cap="flat" cmpd="sng" algn="ctr">
          <a:solidFill>
            <a:schemeClr val="bg1"/>
          </a:solidFill>
          <a:prstDash val="solid"/>
        </a:ln>
        <a:effectLst/>
        <a:scene3d>
          <a:camera prst="orthographicFront"/>
          <a:lightRig rig="flat" dir="t"/>
        </a:scene3d>
        <a:sp3d z="-190500"/>
      </dsp:spPr>
      <dsp:style>
        <a:lnRef idx="2">
          <a:schemeClr val="accent2">
            <a:shade val="50000"/>
          </a:schemeClr>
        </a:lnRef>
        <a:fillRef idx="1">
          <a:schemeClr val="accent2"/>
        </a:fillRef>
        <a:effectRef idx="0">
          <a:schemeClr val="accent2"/>
        </a:effectRef>
        <a:fontRef idx="minor">
          <a:schemeClr val="lt1"/>
        </a:fontRef>
      </dsp:style>
    </dsp:sp>
    <dsp:sp modelId="{DC2393AF-E9F5-4572-B424-AB5F26FEB87A}">
      <dsp:nvSpPr>
        <dsp:cNvPr id="0" name=""/>
        <dsp:cNvSpPr/>
      </dsp:nvSpPr>
      <dsp:spPr>
        <a:xfrm>
          <a:off x="3575699" y="2110587"/>
          <a:ext cx="3707555" cy="2282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latin typeface="Times New Roman" pitchFamily="18" charset="0"/>
              <a:cs typeface="Times New Roman" pitchFamily="18" charset="0"/>
            </a:rPr>
            <a:t>  I envision the outcomes of this research go beyond local aspects and also become relevant from a distributed point of view because of the efficiency of the genetic algorithm to solve many problems in any field.</a:t>
          </a:r>
        </a:p>
        <a:p>
          <a:pPr lvl="0" algn="ctr" defTabSz="666750">
            <a:lnSpc>
              <a:spcPct val="90000"/>
            </a:lnSpc>
            <a:spcBef>
              <a:spcPct val="0"/>
            </a:spcBef>
            <a:spcAft>
              <a:spcPct val="35000"/>
            </a:spcAft>
          </a:pPr>
          <a:r>
            <a:rPr lang="en-US" sz="1500" kern="1200" dirty="0" smtClean="0">
              <a:latin typeface="Times New Roman" pitchFamily="18" charset="0"/>
              <a:cs typeface="Times New Roman" pitchFamily="18" charset="0"/>
            </a:rPr>
            <a:t>the developed GA will be more investigated to decrease the chromosome length especially for network with a large number of nodes.</a:t>
          </a:r>
          <a:endParaRPr lang="en-US" sz="1500" kern="1200" dirty="0"/>
        </a:p>
      </dsp:txBody>
      <dsp:txXfrm>
        <a:off x="3575699" y="2110587"/>
        <a:ext cx="3707555" cy="2282904"/>
      </dsp:txXfrm>
    </dsp:sp>
    <dsp:sp modelId="{C3AB4B40-205E-4960-9C21-86ADF2015CAA}">
      <dsp:nvSpPr>
        <dsp:cNvPr id="0" name=""/>
        <dsp:cNvSpPr/>
      </dsp:nvSpPr>
      <dsp:spPr>
        <a:xfrm>
          <a:off x="3375310" y="1908208"/>
          <a:ext cx="1065239" cy="887845"/>
        </a:xfrm>
        <a:prstGeom prst="halfFrame">
          <a:avLst>
            <a:gd name="adj1" fmla="val 25770"/>
            <a:gd name="adj2" fmla="val 257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20748BE2-9B7B-4B9D-AEE1-7C5F8FC1B90F}">
      <dsp:nvSpPr>
        <dsp:cNvPr id="0" name=""/>
        <dsp:cNvSpPr/>
      </dsp:nvSpPr>
      <dsp:spPr>
        <a:xfrm rot="5400000">
          <a:off x="6529708" y="1819511"/>
          <a:ext cx="887845" cy="1065239"/>
        </a:xfrm>
        <a:prstGeom prst="halfFrame">
          <a:avLst>
            <a:gd name="adj1" fmla="val 25770"/>
            <a:gd name="adj2" fmla="val 257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84B89DD-4E09-4716-9326-24F2A463684E}">
      <dsp:nvSpPr>
        <dsp:cNvPr id="0" name=""/>
        <dsp:cNvSpPr/>
      </dsp:nvSpPr>
      <dsp:spPr>
        <a:xfrm rot="16200000">
          <a:off x="3464007" y="3619720"/>
          <a:ext cx="887845" cy="1065239"/>
        </a:xfrm>
        <a:prstGeom prst="halfFrame">
          <a:avLst>
            <a:gd name="adj1" fmla="val 25770"/>
            <a:gd name="adj2" fmla="val 257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6CF471C-615A-41C0-8117-D53153D4E0A9}">
      <dsp:nvSpPr>
        <dsp:cNvPr id="0" name=""/>
        <dsp:cNvSpPr/>
      </dsp:nvSpPr>
      <dsp:spPr>
        <a:xfrm rot="10800000">
          <a:off x="6441012" y="3708417"/>
          <a:ext cx="1065239" cy="887845"/>
        </a:xfrm>
        <a:prstGeom prst="halfFrame">
          <a:avLst>
            <a:gd name="adj1" fmla="val 25770"/>
            <a:gd name="adj2" fmla="val 2577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List2#3">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6C1C3-B7AE-471D-B114-D501123B687D}"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E17D963-FD61-4383-8773-35D0F6472F60}"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17D963-FD61-4383-8773-35D0F6472F60}"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7D963-FD61-4383-8773-35D0F6472F60}"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E556C1C3-B7AE-471D-B114-D501123B687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17D963-FD61-4383-8773-35D0F6472F60}" type="datetimeFigureOut">
              <a:rPr lang="en-US" smtClean="0"/>
              <a:pPr/>
              <a:t>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17D963-FD61-4383-8773-35D0F6472F60}" type="datetimeFigureOut">
              <a:rPr lang="en-US" smtClean="0"/>
              <a:pPr/>
              <a:t>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17D963-FD61-4383-8773-35D0F6472F60}" type="datetimeFigureOut">
              <a:rPr lang="en-US" smtClean="0"/>
              <a:pPr/>
              <a:t>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17D963-FD61-4383-8773-35D0F6472F60}" type="datetimeFigureOut">
              <a:rPr lang="en-US" smtClean="0"/>
              <a:pPr/>
              <a:t>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17D963-FD61-4383-8773-35D0F6472F60}" type="datetimeFigureOut">
              <a:rPr lang="en-US" smtClean="0"/>
              <a:pPr/>
              <a:t>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56C1C3-B7AE-471D-B114-D501123B687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17D963-FD61-4383-8773-35D0F6472F60}" type="datetimeFigureOut">
              <a:rPr lang="en-US" smtClean="0"/>
              <a:pPr/>
              <a:t>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6C1C3-B7AE-471D-B114-D501123B68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3E17D963-FD61-4383-8773-35D0F6472F60}" type="datetimeFigureOut">
              <a:rPr lang="en-US" smtClean="0"/>
              <a:pPr/>
              <a:t>1/18/2021</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E556C1C3-B7AE-471D-B114-D501123B687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0.gif"/><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Genetic Lin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9144000" cy="6819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p:txBody>
          <a:bodyPr>
            <a:noAutofit/>
          </a:bodyPr>
          <a:lstStyle/>
          <a:p>
            <a:r>
              <a:rPr lang="en-US" sz="3600" b="1" dirty="0">
                <a:solidFill>
                  <a:srgbClr val="CC3300"/>
                </a:solidFill>
                <a:latin typeface="Tekton Pro Ext" pitchFamily="34" charset="0"/>
                <a:cs typeface="Times New Roman" pitchFamily="18" charset="0"/>
              </a:rPr>
              <a:t>Network Routing Protocol using Genetic </a:t>
            </a:r>
            <a:r>
              <a:rPr lang="en-US" sz="3600" b="1" dirty="0" smtClean="0">
                <a:solidFill>
                  <a:srgbClr val="CC3300"/>
                </a:solidFill>
                <a:latin typeface="Tekton Pro Ext" pitchFamily="34" charset="0"/>
                <a:cs typeface="Times New Roman" pitchFamily="18" charset="0"/>
              </a:rPr>
              <a:t>Algorithms and comparing with Dijkstra algorithm </a:t>
            </a:r>
            <a:endParaRPr lang="en-US" sz="3600" b="1" dirty="0">
              <a:solidFill>
                <a:srgbClr val="CC3300"/>
              </a:solidFill>
              <a:latin typeface="Tekton Pro Ext" pitchFamily="34" charset="0"/>
            </a:endParaRPr>
          </a:p>
        </p:txBody>
      </p:sp>
      <p:sp>
        <p:nvSpPr>
          <p:cNvPr id="3" name="Subtitle 2"/>
          <p:cNvSpPr>
            <a:spLocks noGrp="1"/>
          </p:cNvSpPr>
          <p:nvPr>
            <p:ph type="subTitle" idx="1"/>
          </p:nvPr>
        </p:nvSpPr>
        <p:spPr>
          <a:xfrm>
            <a:off x="1371600" y="4572000"/>
            <a:ext cx="6400800" cy="1752600"/>
          </a:xfrm>
        </p:spPr>
        <p:txBody>
          <a:bodyPr>
            <a:noAutofit/>
          </a:bodyPr>
          <a:lstStyle/>
          <a:p>
            <a:r>
              <a:rPr lang="en-US" sz="2000" dirty="0">
                <a:solidFill>
                  <a:srgbClr val="00B0F0"/>
                </a:solidFill>
                <a:effectLst>
                  <a:outerShdw blurRad="38100" dist="38100" dir="2700000" algn="tl">
                    <a:srgbClr val="000000">
                      <a:alpha val="43137"/>
                    </a:srgbClr>
                  </a:outerShdw>
                </a:effectLst>
                <a:latin typeface="Sakkal Majalla" pitchFamily="2" charset="-78"/>
                <a:cs typeface="Sakkal Majalla" pitchFamily="2" charset="-78"/>
              </a:rPr>
              <a:t>Supervisor</a:t>
            </a:r>
            <a:r>
              <a:rPr lang="en-US" sz="2000" b="1" dirty="0" smtClean="0">
                <a:solidFill>
                  <a:srgbClr val="00B0F0"/>
                </a:solidFill>
                <a:effectLst>
                  <a:outerShdw blurRad="38100" dist="38100" dir="2700000" algn="tl">
                    <a:srgbClr val="000000">
                      <a:alpha val="43137"/>
                    </a:srgbClr>
                  </a:outerShdw>
                </a:effectLst>
                <a:latin typeface="Sakkal Majalla" pitchFamily="2" charset="-78"/>
                <a:cs typeface="Sakkal Majalla" pitchFamily="2" charset="-78"/>
              </a:rPr>
              <a:t>: </a:t>
            </a:r>
            <a:r>
              <a:rPr lang="en-US" sz="2000" b="1" dirty="0" err="1" smtClean="0">
                <a:solidFill>
                  <a:srgbClr val="00B0F0"/>
                </a:solidFill>
                <a:effectLst>
                  <a:outerShdw blurRad="38100" dist="38100" dir="2700000" algn="tl">
                    <a:srgbClr val="000000">
                      <a:alpha val="43137"/>
                    </a:srgbClr>
                  </a:outerShdw>
                </a:effectLst>
                <a:latin typeface="Sakkal Majalla" pitchFamily="2" charset="-78"/>
                <a:cs typeface="Sakkal Majalla" pitchFamily="2" charset="-78"/>
              </a:rPr>
              <a:t>Dr.Kweh</a:t>
            </a:r>
            <a:r>
              <a:rPr lang="en-US" sz="2000" b="1" dirty="0" smtClean="0">
                <a:solidFill>
                  <a:srgbClr val="00B0F0"/>
                </a:solidFill>
                <a:effectLst>
                  <a:outerShdw blurRad="38100" dist="38100" dir="2700000" algn="tl">
                    <a:srgbClr val="000000">
                      <a:alpha val="43137"/>
                    </a:srgbClr>
                  </a:outerShdw>
                </a:effectLst>
                <a:latin typeface="Sakkal Majalla" pitchFamily="2" charset="-78"/>
                <a:cs typeface="Sakkal Majalla" pitchFamily="2" charset="-78"/>
              </a:rPr>
              <a:t> Yeah </a:t>
            </a:r>
            <a:r>
              <a:rPr lang="en-US" sz="2000" b="1" dirty="0" err="1" smtClean="0">
                <a:solidFill>
                  <a:srgbClr val="00B0F0"/>
                </a:solidFill>
                <a:effectLst>
                  <a:outerShdw blurRad="38100" dist="38100" dir="2700000" algn="tl">
                    <a:srgbClr val="000000">
                      <a:alpha val="43137"/>
                    </a:srgbClr>
                  </a:outerShdw>
                </a:effectLst>
                <a:latin typeface="Sakkal Majalla" pitchFamily="2" charset="-78"/>
                <a:cs typeface="Sakkal Majalla" pitchFamily="2" charset="-78"/>
              </a:rPr>
              <a:t>Lun</a:t>
            </a:r>
            <a:endParaRPr lang="en-US" sz="2000" b="1" dirty="0">
              <a:solidFill>
                <a:srgbClr val="00B0F0"/>
              </a:solidFill>
              <a:effectLst>
                <a:outerShdw blurRad="38100" dist="38100" dir="2700000" algn="tl">
                  <a:srgbClr val="000000">
                    <a:alpha val="43137"/>
                  </a:srgbClr>
                </a:outerShdw>
              </a:effectLst>
              <a:latin typeface="Sakkal Majalla" pitchFamily="2" charset="-78"/>
              <a:cs typeface="Sakkal Majalla" pitchFamily="2" charset="-78"/>
            </a:endParaRPr>
          </a:p>
          <a:p>
            <a:r>
              <a:rPr lang="en-US" sz="2000" dirty="0"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Committee:</a:t>
            </a:r>
            <a:r>
              <a:rPr lang="en-MY" sz="2000" b="1" dirty="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DR. </a:t>
            </a:r>
            <a:r>
              <a:rPr lang="en-MY" sz="2000" b="1" dirty="0" err="1"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Zurina</a:t>
            </a:r>
            <a:r>
              <a:rPr lang="en-MY" sz="2000" b="1" dirty="0"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 </a:t>
            </a:r>
            <a:r>
              <a:rPr lang="en-MY" sz="2000" b="1" dirty="0" err="1"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Binti</a:t>
            </a:r>
            <a:r>
              <a:rPr lang="en-MY" sz="2000" b="1" dirty="0"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 </a:t>
            </a:r>
            <a:r>
              <a:rPr lang="en-MY" sz="2000" b="1" dirty="0" err="1"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Mohd</a:t>
            </a:r>
            <a:r>
              <a:rPr lang="en-MY" sz="2000" b="1" dirty="0"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 </a:t>
            </a:r>
            <a:r>
              <a:rPr lang="en-MY" sz="2000" b="1" dirty="0" err="1"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Hanapi</a:t>
            </a:r>
            <a:r>
              <a:rPr lang="en-US" sz="2000" dirty="0" smtClean="0">
                <a:solidFill>
                  <a:srgbClr val="FFC000"/>
                </a:solidFill>
                <a:effectLst>
                  <a:outerShdw blurRad="38100" dist="38100" dir="2700000" algn="tl">
                    <a:srgbClr val="000000">
                      <a:alpha val="43137"/>
                    </a:srgbClr>
                  </a:outerShdw>
                </a:effectLst>
                <a:latin typeface="Sakkal Majalla" pitchFamily="2" charset="-78"/>
                <a:cs typeface="Sakkal Majalla" pitchFamily="2" charset="-78"/>
              </a:rPr>
              <a:t> </a:t>
            </a:r>
            <a:endParaRPr lang="en-US" sz="2000" b="1" dirty="0" smtClean="0">
              <a:solidFill>
                <a:srgbClr val="FFC000"/>
              </a:solidFill>
              <a:latin typeface="Sakkal Majalla" pitchFamily="2" charset="-78"/>
              <a:cs typeface="Sakkal Majalla" pitchFamily="2" charset="-78"/>
            </a:endParaRPr>
          </a:p>
          <a:p>
            <a:r>
              <a:rPr lang="en-US" sz="2000" b="1" dirty="0" smtClean="0">
                <a:solidFill>
                  <a:srgbClr val="92D050"/>
                </a:solidFill>
                <a:latin typeface="Sakkal Majalla" pitchFamily="2" charset="-78"/>
                <a:cs typeface="Sakkal Majalla" pitchFamily="2" charset="-78"/>
              </a:rPr>
              <a:t>BY</a:t>
            </a:r>
            <a:r>
              <a:rPr lang="en-US" sz="2000" b="1" dirty="0">
                <a:solidFill>
                  <a:srgbClr val="92D050"/>
                </a:solidFill>
                <a:latin typeface="Sakkal Majalla" pitchFamily="2" charset="-78"/>
                <a:cs typeface="Sakkal Majalla" pitchFamily="2" charset="-78"/>
              </a:rPr>
              <a:t>:</a:t>
            </a:r>
          </a:p>
          <a:p>
            <a:r>
              <a:rPr lang="en-US" sz="2000" b="1" dirty="0" err="1">
                <a:solidFill>
                  <a:srgbClr val="990000"/>
                </a:solidFill>
                <a:latin typeface="Sakkal Majalla" pitchFamily="2" charset="-78"/>
                <a:cs typeface="Sakkal Majalla" pitchFamily="2" charset="-78"/>
              </a:rPr>
              <a:t>Nasrin</a:t>
            </a:r>
            <a:r>
              <a:rPr lang="en-US" sz="2000" b="1" dirty="0">
                <a:solidFill>
                  <a:srgbClr val="990000"/>
                </a:solidFill>
                <a:latin typeface="Sakkal Majalla" pitchFamily="2" charset="-78"/>
                <a:cs typeface="Sakkal Majalla" pitchFamily="2" charset="-78"/>
              </a:rPr>
              <a:t> </a:t>
            </a:r>
            <a:r>
              <a:rPr lang="en-US" sz="2000" b="1" dirty="0" err="1">
                <a:solidFill>
                  <a:srgbClr val="990000"/>
                </a:solidFill>
                <a:latin typeface="Sakkal Majalla" pitchFamily="2" charset="-78"/>
                <a:cs typeface="Sakkal Majalla" pitchFamily="2" charset="-78"/>
              </a:rPr>
              <a:t>Eshraghi</a:t>
            </a:r>
            <a:r>
              <a:rPr lang="en-US" sz="2000" b="1" dirty="0">
                <a:solidFill>
                  <a:srgbClr val="990000"/>
                </a:solidFill>
                <a:latin typeface="Sakkal Majalla" pitchFamily="2" charset="-78"/>
                <a:cs typeface="Sakkal Majalla" pitchFamily="2" charset="-78"/>
              </a:rPr>
              <a:t> </a:t>
            </a:r>
            <a:r>
              <a:rPr lang="en-US" sz="2000" b="1" dirty="0" err="1">
                <a:solidFill>
                  <a:srgbClr val="990000"/>
                </a:solidFill>
                <a:latin typeface="Sakkal Majalla" pitchFamily="2" charset="-78"/>
                <a:cs typeface="Sakkal Majalla" pitchFamily="2" charset="-78"/>
              </a:rPr>
              <a:t>Ivari</a:t>
            </a:r>
            <a:r>
              <a:rPr lang="en-US" sz="2000" b="1" dirty="0">
                <a:solidFill>
                  <a:srgbClr val="990000"/>
                </a:solidFill>
                <a:latin typeface="Sakkal Majalla" pitchFamily="2" charset="-78"/>
                <a:cs typeface="Sakkal Majalla" pitchFamily="2" charset="-78"/>
              </a:rPr>
              <a:t>    </a:t>
            </a:r>
            <a:r>
              <a:rPr lang="en-US" sz="2000" b="1" dirty="0" smtClean="0">
                <a:solidFill>
                  <a:srgbClr val="990000"/>
                </a:solidFill>
                <a:latin typeface="Sakkal Majalla" pitchFamily="2" charset="-78"/>
                <a:cs typeface="Sakkal Majalla" pitchFamily="2" charset="-78"/>
              </a:rPr>
              <a:t>GS31834 </a:t>
            </a:r>
            <a:endParaRPr lang="en-US" sz="2000" b="1" dirty="0">
              <a:solidFill>
                <a:srgbClr val="990000"/>
              </a:solidFill>
              <a:latin typeface="Sakkal Majalla" pitchFamily="2" charset="-78"/>
              <a:cs typeface="Sakkal Majalla" pitchFamily="2" charset="-7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8194"/>
                                        </p:tgtEl>
                                      </p:cBhvr>
                                    </p:animEffect>
                                    <p:set>
                                      <p:cBhvr>
                                        <p:cTn id="7" dur="1" fill="hold">
                                          <p:stCondLst>
                                            <p:cond delay="1999"/>
                                          </p:stCondLst>
                                        </p:cTn>
                                        <p:tgtEl>
                                          <p:spTgt spid="81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rmAutofit fontScale="90000"/>
          </a:bodyPr>
          <a:lstStyle/>
          <a:p>
            <a:endParaRPr lang="en-US" dirty="0"/>
          </a:p>
        </p:txBody>
      </p:sp>
      <p:sp>
        <p:nvSpPr>
          <p:cNvPr id="3" name="Content Placeholder 2"/>
          <p:cNvSpPr>
            <a:spLocks noGrp="1"/>
          </p:cNvSpPr>
          <p:nvPr>
            <p:ph idx="1"/>
          </p:nvPr>
        </p:nvSpPr>
        <p:spPr>
          <a:xfrm>
            <a:off x="457200" y="1798637"/>
            <a:ext cx="8229600" cy="4525963"/>
          </a:xfrm>
        </p:spPr>
        <p:txBody>
          <a:bodyPr/>
          <a:lstStyle/>
          <a:p>
            <a:endParaRPr lang="en-US"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8329356"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459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923233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txBox="1">
            <a:spLocks/>
          </p:cNvSpPr>
          <p:nvPr/>
        </p:nvSpPr>
        <p:spPr>
          <a:xfrm>
            <a:off x="457200" y="1020762"/>
            <a:ext cx="8229600" cy="5794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accent6">
                    <a:lumMod val="75000"/>
                  </a:schemeClr>
                </a:solidFill>
              </a:rPr>
              <a:t>Introduction</a:t>
            </a:r>
            <a:r>
              <a:rPr lang="en-US" sz="2800" b="1" dirty="0" smtClean="0"/>
              <a:t> </a:t>
            </a:r>
            <a:br>
              <a:rPr lang="en-US" sz="2800" b="1" dirty="0" smtClean="0"/>
            </a:br>
            <a:endParaRPr lang="en-US" sz="2800" dirty="0"/>
          </a:p>
        </p:txBody>
      </p:sp>
      <p:pic>
        <p:nvPicPr>
          <p:cNvPr id="7" name="Content Placeholder 4" descr="UPM.jpg"/>
          <p:cNvPicPr>
            <a:picLocks noChangeAspect="1"/>
          </p:cNvPicPr>
          <p:nvPr/>
        </p:nvPicPr>
        <p:blipFill>
          <a:blip r:embed="rId7" cstate="print"/>
          <a:stretch>
            <a:fillRect/>
          </a:stretch>
        </p:blipFill>
        <p:spPr>
          <a:xfrm>
            <a:off x="0" y="-157186"/>
            <a:ext cx="9144000" cy="842986"/>
          </a:xfrm>
          <a:prstGeom prst="rect">
            <a:avLst/>
          </a:prstGeom>
        </p:spPr>
      </p:pic>
      <p:sp>
        <p:nvSpPr>
          <p:cNvPr id="8" name="Rectangle 7"/>
          <p:cNvSpPr/>
          <p:nvPr/>
        </p:nvSpPr>
        <p:spPr>
          <a:xfrm>
            <a:off x="609600" y="1657290"/>
            <a:ext cx="2123274" cy="400110"/>
          </a:xfrm>
          <a:prstGeom prst="rect">
            <a:avLst/>
          </a:prstGeom>
        </p:spPr>
        <p:txBody>
          <a:bodyPr wrap="none">
            <a:spAutoFit/>
          </a:bodyPr>
          <a:lstStyle/>
          <a:p>
            <a:r>
              <a:rPr lang="en-US" sz="2000" b="1" dirty="0">
                <a:solidFill>
                  <a:srgbClr val="00B050"/>
                </a:solidFill>
              </a:rPr>
              <a:t>Genetic Algorithm</a:t>
            </a:r>
            <a:endParaRPr lang="en-US" sz="2000" dirty="0">
              <a:solidFill>
                <a:srgbClr val="00B050"/>
              </a:solidFill>
            </a:endParaRPr>
          </a:p>
        </p:txBody>
      </p:sp>
    </p:spTree>
    <p:extLst>
      <p:ext uri="{BB962C8B-B14F-4D97-AF65-F5344CB8AC3E}">
        <p14:creationId xmlns:p14="http://schemas.microsoft.com/office/powerpoint/2010/main" val="288715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4">
                                            <p:graphicEl>
                                              <a:dgm id="{D1D9B26C-6B3D-443C-9886-92F777617ADE}"/>
                                            </p:graphicEl>
                                          </p:spTgt>
                                        </p:tgtEl>
                                        <p:attrNameLst>
                                          <p:attrName>style.visibility</p:attrName>
                                        </p:attrNameLst>
                                      </p:cBhvr>
                                      <p:to>
                                        <p:strVal val="visible"/>
                                      </p:to>
                                    </p:set>
                                    <p:anim calcmode="lin" valueType="num">
                                      <p:cBhvr>
                                        <p:cTn id="7" dur="500" fill="hold"/>
                                        <p:tgtEl>
                                          <p:spTgt spid="4">
                                            <p:graphicEl>
                                              <a:dgm id="{D1D9B26C-6B3D-443C-9886-92F777617ADE}"/>
                                            </p:graphicEl>
                                          </p:spTgt>
                                        </p:tgtEl>
                                        <p:attrNameLst>
                                          <p:attrName>ppt_w</p:attrName>
                                        </p:attrNameLst>
                                      </p:cBhvr>
                                      <p:tavLst>
                                        <p:tav tm="0">
                                          <p:val>
                                            <p:fltVal val="0"/>
                                          </p:val>
                                        </p:tav>
                                        <p:tav tm="100000">
                                          <p:val>
                                            <p:strVal val="#ppt_w"/>
                                          </p:val>
                                        </p:tav>
                                      </p:tavLst>
                                    </p:anim>
                                    <p:anim calcmode="lin" valueType="num">
                                      <p:cBhvr>
                                        <p:cTn id="8" dur="500" fill="hold"/>
                                        <p:tgtEl>
                                          <p:spTgt spid="4">
                                            <p:graphicEl>
                                              <a:dgm id="{D1D9B26C-6B3D-443C-9886-92F777617ADE}"/>
                                            </p:graphicEl>
                                          </p:spTgt>
                                        </p:tgtEl>
                                        <p:attrNameLst>
                                          <p:attrName>ppt_h</p:attrName>
                                        </p:attrNameLst>
                                      </p:cBhvr>
                                      <p:tavLst>
                                        <p:tav tm="0">
                                          <p:val>
                                            <p:fltVal val="0"/>
                                          </p:val>
                                        </p:tav>
                                        <p:tav tm="100000">
                                          <p:val>
                                            <p:strVal val="#ppt_h"/>
                                          </p:val>
                                        </p:tav>
                                      </p:tavLst>
                                    </p:anim>
                                    <p:animEffect transition="in" filter="fade">
                                      <p:cBhvr>
                                        <p:cTn id="9" dur="500"/>
                                        <p:tgtEl>
                                          <p:spTgt spid="4">
                                            <p:graphicEl>
                                              <a:dgm id="{D1D9B26C-6B3D-443C-9886-92F777617ADE}"/>
                                            </p:graphicEl>
                                          </p:spTgt>
                                        </p:tgtEl>
                                      </p:cBhvr>
                                    </p:animEffect>
                                  </p:childTnLst>
                                </p:cTn>
                              </p:par>
                            </p:childTnLst>
                          </p:cTn>
                        </p:par>
                        <p:par>
                          <p:cTn id="10" fill="hold">
                            <p:stCondLst>
                              <p:cond delay="500"/>
                            </p:stCondLst>
                            <p:childTnLst>
                              <p:par>
                                <p:cTn id="11" presetID="53" presetClass="entr" presetSubtype="16" fill="hold" grpId="2" nodeType="afterEffect">
                                  <p:stCondLst>
                                    <p:cond delay="0"/>
                                  </p:stCondLst>
                                  <p:childTnLst>
                                    <p:set>
                                      <p:cBhvr>
                                        <p:cTn id="12" dur="1" fill="hold">
                                          <p:stCondLst>
                                            <p:cond delay="0"/>
                                          </p:stCondLst>
                                        </p:cTn>
                                        <p:tgtEl>
                                          <p:spTgt spid="4">
                                            <p:graphicEl>
                                              <a:dgm id="{FFDD2CAD-94AA-4FC6-BA0C-33D70287ABB4}"/>
                                            </p:graphicEl>
                                          </p:spTgt>
                                        </p:tgtEl>
                                        <p:attrNameLst>
                                          <p:attrName>style.visibility</p:attrName>
                                        </p:attrNameLst>
                                      </p:cBhvr>
                                      <p:to>
                                        <p:strVal val="visible"/>
                                      </p:to>
                                    </p:set>
                                    <p:anim calcmode="lin" valueType="num">
                                      <p:cBhvr>
                                        <p:cTn id="13" dur="3000" fill="hold"/>
                                        <p:tgtEl>
                                          <p:spTgt spid="4">
                                            <p:graphicEl>
                                              <a:dgm id="{FFDD2CAD-94AA-4FC6-BA0C-33D70287ABB4}"/>
                                            </p:graphicEl>
                                          </p:spTgt>
                                        </p:tgtEl>
                                        <p:attrNameLst>
                                          <p:attrName>ppt_w</p:attrName>
                                        </p:attrNameLst>
                                      </p:cBhvr>
                                      <p:tavLst>
                                        <p:tav tm="0">
                                          <p:val>
                                            <p:fltVal val="0"/>
                                          </p:val>
                                        </p:tav>
                                        <p:tav tm="100000">
                                          <p:val>
                                            <p:strVal val="#ppt_w"/>
                                          </p:val>
                                        </p:tav>
                                      </p:tavLst>
                                    </p:anim>
                                    <p:anim calcmode="lin" valueType="num">
                                      <p:cBhvr>
                                        <p:cTn id="14" dur="3000" fill="hold"/>
                                        <p:tgtEl>
                                          <p:spTgt spid="4">
                                            <p:graphicEl>
                                              <a:dgm id="{FFDD2CAD-94AA-4FC6-BA0C-33D70287ABB4}"/>
                                            </p:graphicEl>
                                          </p:spTgt>
                                        </p:tgtEl>
                                        <p:attrNameLst>
                                          <p:attrName>ppt_h</p:attrName>
                                        </p:attrNameLst>
                                      </p:cBhvr>
                                      <p:tavLst>
                                        <p:tav tm="0">
                                          <p:val>
                                            <p:fltVal val="0"/>
                                          </p:val>
                                        </p:tav>
                                        <p:tav tm="100000">
                                          <p:val>
                                            <p:strVal val="#ppt_h"/>
                                          </p:val>
                                        </p:tav>
                                      </p:tavLst>
                                    </p:anim>
                                    <p:animEffect transition="in" filter="fade">
                                      <p:cBhvr>
                                        <p:cTn id="15" dur="3000"/>
                                        <p:tgtEl>
                                          <p:spTgt spid="4">
                                            <p:graphicEl>
                                              <a:dgm id="{FFDD2CAD-94AA-4FC6-BA0C-33D70287ABB4}"/>
                                            </p:graphicEl>
                                          </p:spTgt>
                                        </p:tgtEl>
                                      </p:cBhvr>
                                    </p:animEffect>
                                  </p:childTnLst>
                                </p:cTn>
                              </p:par>
                            </p:childTnLst>
                          </p:cTn>
                        </p:par>
                        <p:par>
                          <p:cTn id="16" fill="hold">
                            <p:stCondLst>
                              <p:cond delay="3500"/>
                            </p:stCondLst>
                            <p:childTnLst>
                              <p:par>
                                <p:cTn id="17" presetID="53" presetClass="entr" presetSubtype="16" fill="hold" grpId="2" nodeType="afterEffect">
                                  <p:stCondLst>
                                    <p:cond delay="0"/>
                                  </p:stCondLst>
                                  <p:childTnLst>
                                    <p:set>
                                      <p:cBhvr>
                                        <p:cTn id="18" dur="1" fill="hold">
                                          <p:stCondLst>
                                            <p:cond delay="0"/>
                                          </p:stCondLst>
                                        </p:cTn>
                                        <p:tgtEl>
                                          <p:spTgt spid="4">
                                            <p:graphicEl>
                                              <a:dgm id="{4BDA7251-C429-4F5C-B408-F4250F0FB314}"/>
                                            </p:graphicEl>
                                          </p:spTgt>
                                        </p:tgtEl>
                                        <p:attrNameLst>
                                          <p:attrName>style.visibility</p:attrName>
                                        </p:attrNameLst>
                                      </p:cBhvr>
                                      <p:to>
                                        <p:strVal val="visible"/>
                                      </p:to>
                                    </p:set>
                                    <p:anim calcmode="lin" valueType="num">
                                      <p:cBhvr>
                                        <p:cTn id="19" dur="3000" fill="hold"/>
                                        <p:tgtEl>
                                          <p:spTgt spid="4">
                                            <p:graphicEl>
                                              <a:dgm id="{4BDA7251-C429-4F5C-B408-F4250F0FB314}"/>
                                            </p:graphicEl>
                                          </p:spTgt>
                                        </p:tgtEl>
                                        <p:attrNameLst>
                                          <p:attrName>ppt_w</p:attrName>
                                        </p:attrNameLst>
                                      </p:cBhvr>
                                      <p:tavLst>
                                        <p:tav tm="0">
                                          <p:val>
                                            <p:fltVal val="0"/>
                                          </p:val>
                                        </p:tav>
                                        <p:tav tm="100000">
                                          <p:val>
                                            <p:strVal val="#ppt_w"/>
                                          </p:val>
                                        </p:tav>
                                      </p:tavLst>
                                    </p:anim>
                                    <p:anim calcmode="lin" valueType="num">
                                      <p:cBhvr>
                                        <p:cTn id="20" dur="3000" fill="hold"/>
                                        <p:tgtEl>
                                          <p:spTgt spid="4">
                                            <p:graphicEl>
                                              <a:dgm id="{4BDA7251-C429-4F5C-B408-F4250F0FB314}"/>
                                            </p:graphicEl>
                                          </p:spTgt>
                                        </p:tgtEl>
                                        <p:attrNameLst>
                                          <p:attrName>ppt_h</p:attrName>
                                        </p:attrNameLst>
                                      </p:cBhvr>
                                      <p:tavLst>
                                        <p:tav tm="0">
                                          <p:val>
                                            <p:fltVal val="0"/>
                                          </p:val>
                                        </p:tav>
                                        <p:tav tm="100000">
                                          <p:val>
                                            <p:strVal val="#ppt_h"/>
                                          </p:val>
                                        </p:tav>
                                      </p:tavLst>
                                    </p:anim>
                                    <p:animEffect transition="in" filter="fade">
                                      <p:cBhvr>
                                        <p:cTn id="21" dur="3000"/>
                                        <p:tgtEl>
                                          <p:spTgt spid="4">
                                            <p:graphicEl>
                                              <a:dgm id="{4BDA7251-C429-4F5C-B408-F4250F0FB314}"/>
                                            </p:graphicEl>
                                          </p:spTgt>
                                        </p:tgtEl>
                                      </p:cBhvr>
                                    </p:animEffect>
                                  </p:childTnLst>
                                </p:cTn>
                              </p:par>
                            </p:childTnLst>
                          </p:cTn>
                        </p:par>
                        <p:par>
                          <p:cTn id="22" fill="hold">
                            <p:stCondLst>
                              <p:cond delay="6500"/>
                            </p:stCondLst>
                            <p:childTnLst>
                              <p:par>
                                <p:cTn id="23" presetID="53" presetClass="entr" presetSubtype="16" fill="hold" grpId="2" nodeType="afterEffect">
                                  <p:stCondLst>
                                    <p:cond delay="0"/>
                                  </p:stCondLst>
                                  <p:childTnLst>
                                    <p:set>
                                      <p:cBhvr>
                                        <p:cTn id="24" dur="1" fill="hold">
                                          <p:stCondLst>
                                            <p:cond delay="0"/>
                                          </p:stCondLst>
                                        </p:cTn>
                                        <p:tgtEl>
                                          <p:spTgt spid="4">
                                            <p:graphicEl>
                                              <a:dgm id="{69150D50-6326-4C35-A3B8-5489AE84D5F2}"/>
                                            </p:graphicEl>
                                          </p:spTgt>
                                        </p:tgtEl>
                                        <p:attrNameLst>
                                          <p:attrName>style.visibility</p:attrName>
                                        </p:attrNameLst>
                                      </p:cBhvr>
                                      <p:to>
                                        <p:strVal val="visible"/>
                                      </p:to>
                                    </p:set>
                                    <p:anim calcmode="lin" valueType="num">
                                      <p:cBhvr>
                                        <p:cTn id="25" dur="3000" fill="hold"/>
                                        <p:tgtEl>
                                          <p:spTgt spid="4">
                                            <p:graphicEl>
                                              <a:dgm id="{69150D50-6326-4C35-A3B8-5489AE84D5F2}"/>
                                            </p:graphicEl>
                                          </p:spTgt>
                                        </p:tgtEl>
                                        <p:attrNameLst>
                                          <p:attrName>ppt_w</p:attrName>
                                        </p:attrNameLst>
                                      </p:cBhvr>
                                      <p:tavLst>
                                        <p:tav tm="0">
                                          <p:val>
                                            <p:fltVal val="0"/>
                                          </p:val>
                                        </p:tav>
                                        <p:tav tm="100000">
                                          <p:val>
                                            <p:strVal val="#ppt_w"/>
                                          </p:val>
                                        </p:tav>
                                      </p:tavLst>
                                    </p:anim>
                                    <p:anim calcmode="lin" valueType="num">
                                      <p:cBhvr>
                                        <p:cTn id="26" dur="3000" fill="hold"/>
                                        <p:tgtEl>
                                          <p:spTgt spid="4">
                                            <p:graphicEl>
                                              <a:dgm id="{69150D50-6326-4C35-A3B8-5489AE84D5F2}"/>
                                            </p:graphicEl>
                                          </p:spTgt>
                                        </p:tgtEl>
                                        <p:attrNameLst>
                                          <p:attrName>ppt_h</p:attrName>
                                        </p:attrNameLst>
                                      </p:cBhvr>
                                      <p:tavLst>
                                        <p:tav tm="0">
                                          <p:val>
                                            <p:fltVal val="0"/>
                                          </p:val>
                                        </p:tav>
                                        <p:tav tm="100000">
                                          <p:val>
                                            <p:strVal val="#ppt_h"/>
                                          </p:val>
                                        </p:tav>
                                      </p:tavLst>
                                    </p:anim>
                                    <p:animEffect transition="in" filter="fade">
                                      <p:cBhvr>
                                        <p:cTn id="27" dur="3000"/>
                                        <p:tgtEl>
                                          <p:spTgt spid="4">
                                            <p:graphicEl>
                                              <a:dgm id="{69150D50-6326-4C35-A3B8-5489AE84D5F2}"/>
                                            </p:graphicEl>
                                          </p:spTgt>
                                        </p:tgtEl>
                                      </p:cBhvr>
                                    </p:animEffect>
                                  </p:childTnLst>
                                </p:cTn>
                              </p:par>
                            </p:childTnLst>
                          </p:cTn>
                        </p:par>
                        <p:par>
                          <p:cTn id="28" fill="hold">
                            <p:stCondLst>
                              <p:cond delay="9500"/>
                            </p:stCondLst>
                            <p:childTnLst>
                              <p:par>
                                <p:cTn id="29" presetID="21" presetClass="emph" presetSubtype="0" fill="hold" grpId="3" nodeType="afterEffect">
                                  <p:stCondLst>
                                    <p:cond delay="0"/>
                                  </p:stCondLst>
                                  <p:childTnLst>
                                    <p:animClr clrSpc="hsl" dir="cw">
                                      <p:cBhvr override="childStyle">
                                        <p:cTn id="30" dur="500" fill="hold"/>
                                        <p:tgtEl>
                                          <p:spTgt spid="4">
                                            <p:graphicEl>
                                              <a:dgm id="{D1D9B26C-6B3D-443C-9886-92F777617ADE}"/>
                                            </p:graphicEl>
                                          </p:spTgt>
                                        </p:tgtEl>
                                        <p:attrNameLst>
                                          <p:attrName>style.color</p:attrName>
                                        </p:attrNameLst>
                                      </p:cBhvr>
                                      <p:by>
                                        <p:hsl h="7200000" s="0" l="0"/>
                                      </p:by>
                                    </p:animClr>
                                    <p:animClr clrSpc="hsl" dir="cw">
                                      <p:cBhvr>
                                        <p:cTn id="31" dur="500" fill="hold"/>
                                        <p:tgtEl>
                                          <p:spTgt spid="4">
                                            <p:graphicEl>
                                              <a:dgm id="{D1D9B26C-6B3D-443C-9886-92F777617ADE}"/>
                                            </p:graphicEl>
                                          </p:spTgt>
                                        </p:tgtEl>
                                        <p:attrNameLst>
                                          <p:attrName>fillcolor</p:attrName>
                                        </p:attrNameLst>
                                      </p:cBhvr>
                                      <p:by>
                                        <p:hsl h="7200000" s="0" l="0"/>
                                      </p:by>
                                    </p:animClr>
                                    <p:animClr clrSpc="hsl" dir="cw">
                                      <p:cBhvr>
                                        <p:cTn id="32" dur="500" fill="hold"/>
                                        <p:tgtEl>
                                          <p:spTgt spid="4">
                                            <p:graphicEl>
                                              <a:dgm id="{D1D9B26C-6B3D-443C-9886-92F777617ADE}"/>
                                            </p:graphicEl>
                                          </p:spTgt>
                                        </p:tgtEl>
                                        <p:attrNameLst>
                                          <p:attrName>stroke.color</p:attrName>
                                        </p:attrNameLst>
                                      </p:cBhvr>
                                      <p:by>
                                        <p:hsl h="7200000" s="0" l="0"/>
                                      </p:by>
                                    </p:animClr>
                                    <p:set>
                                      <p:cBhvr>
                                        <p:cTn id="33" dur="500" fill="hold"/>
                                        <p:tgtEl>
                                          <p:spTgt spid="4">
                                            <p:graphicEl>
                                              <a:dgm id="{D1D9B26C-6B3D-443C-9886-92F777617ADE}"/>
                                            </p:graphicEl>
                                          </p:spTgt>
                                        </p:tgtEl>
                                        <p:attrNameLst>
                                          <p:attrName>fill.type</p:attrName>
                                        </p:attrNameLst>
                                      </p:cBhvr>
                                      <p:to>
                                        <p:strVal val="solid"/>
                                      </p:to>
                                    </p:set>
                                  </p:childTnLst>
                                </p:cTn>
                              </p:par>
                            </p:childTnLst>
                          </p:cTn>
                        </p:par>
                        <p:par>
                          <p:cTn id="34" fill="hold">
                            <p:stCondLst>
                              <p:cond delay="10000"/>
                            </p:stCondLst>
                            <p:childTnLst>
                              <p:par>
                                <p:cTn id="35" presetID="21" presetClass="emph" presetSubtype="0" fill="hold" grpId="3" nodeType="afterEffect">
                                  <p:stCondLst>
                                    <p:cond delay="0"/>
                                  </p:stCondLst>
                                  <p:childTnLst>
                                    <p:animClr clrSpc="hsl" dir="cw">
                                      <p:cBhvr override="childStyle">
                                        <p:cTn id="36" dur="500" fill="hold"/>
                                        <p:tgtEl>
                                          <p:spTgt spid="4">
                                            <p:graphicEl>
                                              <a:dgm id="{FFDD2CAD-94AA-4FC6-BA0C-33D70287ABB4}"/>
                                            </p:graphicEl>
                                          </p:spTgt>
                                        </p:tgtEl>
                                        <p:attrNameLst>
                                          <p:attrName>style.color</p:attrName>
                                        </p:attrNameLst>
                                      </p:cBhvr>
                                      <p:by>
                                        <p:hsl h="7200000" s="0" l="0"/>
                                      </p:by>
                                    </p:animClr>
                                    <p:animClr clrSpc="hsl" dir="cw">
                                      <p:cBhvr>
                                        <p:cTn id="37" dur="500" fill="hold"/>
                                        <p:tgtEl>
                                          <p:spTgt spid="4">
                                            <p:graphicEl>
                                              <a:dgm id="{FFDD2CAD-94AA-4FC6-BA0C-33D70287ABB4}"/>
                                            </p:graphicEl>
                                          </p:spTgt>
                                        </p:tgtEl>
                                        <p:attrNameLst>
                                          <p:attrName>fillcolor</p:attrName>
                                        </p:attrNameLst>
                                      </p:cBhvr>
                                      <p:by>
                                        <p:hsl h="7200000" s="0" l="0"/>
                                      </p:by>
                                    </p:animClr>
                                    <p:animClr clrSpc="hsl" dir="cw">
                                      <p:cBhvr>
                                        <p:cTn id="38" dur="500" fill="hold"/>
                                        <p:tgtEl>
                                          <p:spTgt spid="4">
                                            <p:graphicEl>
                                              <a:dgm id="{FFDD2CAD-94AA-4FC6-BA0C-33D70287ABB4}"/>
                                            </p:graphicEl>
                                          </p:spTgt>
                                        </p:tgtEl>
                                        <p:attrNameLst>
                                          <p:attrName>stroke.color</p:attrName>
                                        </p:attrNameLst>
                                      </p:cBhvr>
                                      <p:by>
                                        <p:hsl h="7200000" s="0" l="0"/>
                                      </p:by>
                                    </p:animClr>
                                    <p:set>
                                      <p:cBhvr>
                                        <p:cTn id="39" dur="500" fill="hold"/>
                                        <p:tgtEl>
                                          <p:spTgt spid="4">
                                            <p:graphicEl>
                                              <a:dgm id="{FFDD2CAD-94AA-4FC6-BA0C-33D70287ABB4}"/>
                                            </p:graphicEl>
                                          </p:spTgt>
                                        </p:tgtEl>
                                        <p:attrNameLst>
                                          <p:attrName>fill.type</p:attrName>
                                        </p:attrNameLst>
                                      </p:cBhvr>
                                      <p:to>
                                        <p:strVal val="solid"/>
                                      </p:to>
                                    </p:set>
                                  </p:childTnLst>
                                </p:cTn>
                              </p:par>
                            </p:childTnLst>
                          </p:cTn>
                        </p:par>
                        <p:par>
                          <p:cTn id="40" fill="hold">
                            <p:stCondLst>
                              <p:cond delay="10500"/>
                            </p:stCondLst>
                            <p:childTnLst>
                              <p:par>
                                <p:cTn id="41" presetID="21" presetClass="emph" presetSubtype="0" fill="hold" grpId="3" nodeType="afterEffect">
                                  <p:stCondLst>
                                    <p:cond delay="0"/>
                                  </p:stCondLst>
                                  <p:childTnLst>
                                    <p:animClr clrSpc="hsl" dir="cw">
                                      <p:cBhvr override="childStyle">
                                        <p:cTn id="42" dur="500" fill="hold"/>
                                        <p:tgtEl>
                                          <p:spTgt spid="4">
                                            <p:graphicEl>
                                              <a:dgm id="{4BDA7251-C429-4F5C-B408-F4250F0FB314}"/>
                                            </p:graphicEl>
                                          </p:spTgt>
                                        </p:tgtEl>
                                        <p:attrNameLst>
                                          <p:attrName>style.color</p:attrName>
                                        </p:attrNameLst>
                                      </p:cBhvr>
                                      <p:by>
                                        <p:hsl h="7200000" s="0" l="0"/>
                                      </p:by>
                                    </p:animClr>
                                    <p:animClr clrSpc="hsl" dir="cw">
                                      <p:cBhvr>
                                        <p:cTn id="43" dur="500" fill="hold"/>
                                        <p:tgtEl>
                                          <p:spTgt spid="4">
                                            <p:graphicEl>
                                              <a:dgm id="{4BDA7251-C429-4F5C-B408-F4250F0FB314}"/>
                                            </p:graphicEl>
                                          </p:spTgt>
                                        </p:tgtEl>
                                        <p:attrNameLst>
                                          <p:attrName>fillcolor</p:attrName>
                                        </p:attrNameLst>
                                      </p:cBhvr>
                                      <p:by>
                                        <p:hsl h="7200000" s="0" l="0"/>
                                      </p:by>
                                    </p:animClr>
                                    <p:animClr clrSpc="hsl" dir="cw">
                                      <p:cBhvr>
                                        <p:cTn id="44" dur="500" fill="hold"/>
                                        <p:tgtEl>
                                          <p:spTgt spid="4">
                                            <p:graphicEl>
                                              <a:dgm id="{4BDA7251-C429-4F5C-B408-F4250F0FB314}"/>
                                            </p:graphicEl>
                                          </p:spTgt>
                                        </p:tgtEl>
                                        <p:attrNameLst>
                                          <p:attrName>stroke.color</p:attrName>
                                        </p:attrNameLst>
                                      </p:cBhvr>
                                      <p:by>
                                        <p:hsl h="7200000" s="0" l="0"/>
                                      </p:by>
                                    </p:animClr>
                                    <p:set>
                                      <p:cBhvr>
                                        <p:cTn id="45" dur="500" fill="hold"/>
                                        <p:tgtEl>
                                          <p:spTgt spid="4">
                                            <p:graphicEl>
                                              <a:dgm id="{4BDA7251-C429-4F5C-B408-F4250F0FB314}"/>
                                            </p:graphicEl>
                                          </p:spTgt>
                                        </p:tgtEl>
                                        <p:attrNameLst>
                                          <p:attrName>fill.type</p:attrName>
                                        </p:attrNameLst>
                                      </p:cBhvr>
                                      <p:to>
                                        <p:strVal val="solid"/>
                                      </p:to>
                                    </p:set>
                                  </p:childTnLst>
                                </p:cTn>
                              </p:par>
                            </p:childTnLst>
                          </p:cTn>
                        </p:par>
                        <p:par>
                          <p:cTn id="46" fill="hold">
                            <p:stCondLst>
                              <p:cond delay="11000"/>
                            </p:stCondLst>
                            <p:childTnLst>
                              <p:par>
                                <p:cTn id="47" presetID="21" presetClass="emph" presetSubtype="0" fill="hold" grpId="3" nodeType="afterEffect">
                                  <p:stCondLst>
                                    <p:cond delay="0"/>
                                  </p:stCondLst>
                                  <p:childTnLst>
                                    <p:animClr clrSpc="hsl" dir="cw">
                                      <p:cBhvr override="childStyle">
                                        <p:cTn id="48" dur="500" fill="hold"/>
                                        <p:tgtEl>
                                          <p:spTgt spid="4">
                                            <p:graphicEl>
                                              <a:dgm id="{69150D50-6326-4C35-A3B8-5489AE84D5F2}"/>
                                            </p:graphicEl>
                                          </p:spTgt>
                                        </p:tgtEl>
                                        <p:attrNameLst>
                                          <p:attrName>style.color</p:attrName>
                                        </p:attrNameLst>
                                      </p:cBhvr>
                                      <p:by>
                                        <p:hsl h="7200000" s="0" l="0"/>
                                      </p:by>
                                    </p:animClr>
                                    <p:animClr clrSpc="hsl" dir="cw">
                                      <p:cBhvr>
                                        <p:cTn id="49" dur="500" fill="hold"/>
                                        <p:tgtEl>
                                          <p:spTgt spid="4">
                                            <p:graphicEl>
                                              <a:dgm id="{69150D50-6326-4C35-A3B8-5489AE84D5F2}"/>
                                            </p:graphicEl>
                                          </p:spTgt>
                                        </p:tgtEl>
                                        <p:attrNameLst>
                                          <p:attrName>fillcolor</p:attrName>
                                        </p:attrNameLst>
                                      </p:cBhvr>
                                      <p:by>
                                        <p:hsl h="7200000" s="0" l="0"/>
                                      </p:by>
                                    </p:animClr>
                                    <p:animClr clrSpc="hsl" dir="cw">
                                      <p:cBhvr>
                                        <p:cTn id="50" dur="500" fill="hold"/>
                                        <p:tgtEl>
                                          <p:spTgt spid="4">
                                            <p:graphicEl>
                                              <a:dgm id="{69150D50-6326-4C35-A3B8-5489AE84D5F2}"/>
                                            </p:graphicEl>
                                          </p:spTgt>
                                        </p:tgtEl>
                                        <p:attrNameLst>
                                          <p:attrName>stroke.color</p:attrName>
                                        </p:attrNameLst>
                                      </p:cBhvr>
                                      <p:by>
                                        <p:hsl h="7200000" s="0" l="0"/>
                                      </p:by>
                                    </p:animClr>
                                    <p:set>
                                      <p:cBhvr>
                                        <p:cTn id="51" dur="500" fill="hold"/>
                                        <p:tgtEl>
                                          <p:spTgt spid="4">
                                            <p:graphicEl>
                                              <a:dgm id="{69150D50-6326-4C35-A3B8-5489AE84D5F2}"/>
                                            </p:graphic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2" uiExpand="1">
        <p:bldSub>
          <a:bldDgm bld="one"/>
        </p:bldSub>
      </p:bldGraphic>
      <p:bldGraphic spid="4" grpId="3">
        <p:bldSub>
          <a:bldDgm/>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4126181"/>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074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graphicEl>
                                              <a:dgm id="{536A761B-2718-4243-99A1-51719492E707}"/>
                                            </p:graphicEl>
                                          </p:spTgt>
                                        </p:tgtEl>
                                        <p:attrNameLst>
                                          <p:attrName>style.visibility</p:attrName>
                                        </p:attrNameLst>
                                      </p:cBhvr>
                                      <p:to>
                                        <p:strVal val="visible"/>
                                      </p:to>
                                    </p:set>
                                    <p:animEffect transition="in" filter="fade">
                                      <p:cBhvr>
                                        <p:cTn id="7" dur="1000"/>
                                        <p:tgtEl>
                                          <p:spTgt spid="4">
                                            <p:graphicEl>
                                              <a:dgm id="{536A761B-2718-4243-99A1-51719492E707}"/>
                                            </p:graphicEl>
                                          </p:spTgt>
                                        </p:tgtEl>
                                      </p:cBhvr>
                                    </p:animEffect>
                                    <p:anim calcmode="lin" valueType="num">
                                      <p:cBhvr>
                                        <p:cTn id="8" dur="1000" fill="hold"/>
                                        <p:tgtEl>
                                          <p:spTgt spid="4">
                                            <p:graphicEl>
                                              <a:dgm id="{536A761B-2718-4243-99A1-51719492E707}"/>
                                            </p:graphicEl>
                                          </p:spTgt>
                                        </p:tgtEl>
                                        <p:attrNameLst>
                                          <p:attrName>ppt_x</p:attrName>
                                        </p:attrNameLst>
                                      </p:cBhvr>
                                      <p:tavLst>
                                        <p:tav tm="0">
                                          <p:val>
                                            <p:strVal val="#ppt_x"/>
                                          </p:val>
                                        </p:tav>
                                        <p:tav tm="100000">
                                          <p:val>
                                            <p:strVal val="#ppt_x"/>
                                          </p:val>
                                        </p:tav>
                                      </p:tavLst>
                                    </p:anim>
                                    <p:anim calcmode="lin" valueType="num">
                                      <p:cBhvr>
                                        <p:cTn id="9" dur="1000" fill="hold"/>
                                        <p:tgtEl>
                                          <p:spTgt spid="4">
                                            <p:graphicEl>
                                              <a:dgm id="{536A761B-2718-4243-99A1-51719492E707}"/>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4">
                                            <p:graphicEl>
                                              <a:dgm id="{4344FD07-3230-4D07-AE4E-2FD0FB0CCC73}"/>
                                            </p:graphicEl>
                                          </p:spTgt>
                                        </p:tgtEl>
                                        <p:attrNameLst>
                                          <p:attrName>style.visibility</p:attrName>
                                        </p:attrNameLst>
                                      </p:cBhvr>
                                      <p:to>
                                        <p:strVal val="visible"/>
                                      </p:to>
                                    </p:set>
                                    <p:animEffect transition="in" filter="fade">
                                      <p:cBhvr>
                                        <p:cTn id="13" dur="1000"/>
                                        <p:tgtEl>
                                          <p:spTgt spid="4">
                                            <p:graphicEl>
                                              <a:dgm id="{4344FD07-3230-4D07-AE4E-2FD0FB0CCC73}"/>
                                            </p:graphicEl>
                                          </p:spTgt>
                                        </p:tgtEl>
                                      </p:cBhvr>
                                    </p:animEffect>
                                    <p:anim calcmode="lin" valueType="num">
                                      <p:cBhvr>
                                        <p:cTn id="14" dur="1000" fill="hold"/>
                                        <p:tgtEl>
                                          <p:spTgt spid="4">
                                            <p:graphicEl>
                                              <a:dgm id="{4344FD07-3230-4D07-AE4E-2FD0FB0CCC73}"/>
                                            </p:graphicEl>
                                          </p:spTgt>
                                        </p:tgtEl>
                                        <p:attrNameLst>
                                          <p:attrName>ppt_x</p:attrName>
                                        </p:attrNameLst>
                                      </p:cBhvr>
                                      <p:tavLst>
                                        <p:tav tm="0">
                                          <p:val>
                                            <p:strVal val="#ppt_x"/>
                                          </p:val>
                                        </p:tav>
                                        <p:tav tm="100000">
                                          <p:val>
                                            <p:strVal val="#ppt_x"/>
                                          </p:val>
                                        </p:tav>
                                      </p:tavLst>
                                    </p:anim>
                                    <p:anim calcmode="lin" valueType="num">
                                      <p:cBhvr>
                                        <p:cTn id="15" dur="1000" fill="hold"/>
                                        <p:tgtEl>
                                          <p:spTgt spid="4">
                                            <p:graphicEl>
                                              <a:dgm id="{4344FD07-3230-4D07-AE4E-2FD0FB0CCC73}"/>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7" presetClass="entr" presetSubtype="0" fill="hold" grpId="0" nodeType="afterEffect">
                                  <p:stCondLst>
                                    <p:cond delay="0"/>
                                  </p:stCondLst>
                                  <p:childTnLst>
                                    <p:set>
                                      <p:cBhvr>
                                        <p:cTn id="18" dur="1" fill="hold">
                                          <p:stCondLst>
                                            <p:cond delay="0"/>
                                          </p:stCondLst>
                                        </p:cTn>
                                        <p:tgtEl>
                                          <p:spTgt spid="4">
                                            <p:graphicEl>
                                              <a:dgm id="{13429BD1-6380-421D-AE3F-491A1887256A}"/>
                                            </p:graphicEl>
                                          </p:spTgt>
                                        </p:tgtEl>
                                        <p:attrNameLst>
                                          <p:attrName>style.visibility</p:attrName>
                                        </p:attrNameLst>
                                      </p:cBhvr>
                                      <p:to>
                                        <p:strVal val="visible"/>
                                      </p:to>
                                    </p:set>
                                    <p:animEffect transition="in" filter="fade">
                                      <p:cBhvr>
                                        <p:cTn id="19" dur="1000"/>
                                        <p:tgtEl>
                                          <p:spTgt spid="4">
                                            <p:graphicEl>
                                              <a:dgm id="{13429BD1-6380-421D-AE3F-491A1887256A}"/>
                                            </p:graphicEl>
                                          </p:spTgt>
                                        </p:tgtEl>
                                      </p:cBhvr>
                                    </p:animEffect>
                                    <p:anim calcmode="lin" valueType="num">
                                      <p:cBhvr>
                                        <p:cTn id="20" dur="1000" fill="hold"/>
                                        <p:tgtEl>
                                          <p:spTgt spid="4">
                                            <p:graphicEl>
                                              <a:dgm id="{13429BD1-6380-421D-AE3F-491A1887256A}"/>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13429BD1-6380-421D-AE3F-491A1887256A}"/>
                                            </p:graphic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7" presetClass="entr" presetSubtype="0" fill="hold" grpId="0" nodeType="afterEffect">
                                  <p:stCondLst>
                                    <p:cond delay="0"/>
                                  </p:stCondLst>
                                  <p:childTnLst>
                                    <p:set>
                                      <p:cBhvr>
                                        <p:cTn id="24" dur="1" fill="hold">
                                          <p:stCondLst>
                                            <p:cond delay="0"/>
                                          </p:stCondLst>
                                        </p:cTn>
                                        <p:tgtEl>
                                          <p:spTgt spid="4">
                                            <p:graphicEl>
                                              <a:dgm id="{49EE4327-C424-438F-BB40-77C0B304B959}"/>
                                            </p:graphicEl>
                                          </p:spTgt>
                                        </p:tgtEl>
                                        <p:attrNameLst>
                                          <p:attrName>style.visibility</p:attrName>
                                        </p:attrNameLst>
                                      </p:cBhvr>
                                      <p:to>
                                        <p:strVal val="visible"/>
                                      </p:to>
                                    </p:set>
                                    <p:animEffect transition="in" filter="fade">
                                      <p:cBhvr>
                                        <p:cTn id="25" dur="1000"/>
                                        <p:tgtEl>
                                          <p:spTgt spid="4">
                                            <p:graphicEl>
                                              <a:dgm id="{49EE4327-C424-438F-BB40-77C0B304B959}"/>
                                            </p:graphicEl>
                                          </p:spTgt>
                                        </p:tgtEl>
                                      </p:cBhvr>
                                    </p:animEffect>
                                    <p:anim calcmode="lin" valueType="num">
                                      <p:cBhvr>
                                        <p:cTn id="26" dur="1000" fill="hold"/>
                                        <p:tgtEl>
                                          <p:spTgt spid="4">
                                            <p:graphicEl>
                                              <a:dgm id="{49EE4327-C424-438F-BB40-77C0B304B959}"/>
                                            </p:graphicEl>
                                          </p:spTgt>
                                        </p:tgtEl>
                                        <p:attrNameLst>
                                          <p:attrName>ppt_x</p:attrName>
                                        </p:attrNameLst>
                                      </p:cBhvr>
                                      <p:tavLst>
                                        <p:tav tm="0">
                                          <p:val>
                                            <p:strVal val="#ppt_x"/>
                                          </p:val>
                                        </p:tav>
                                        <p:tav tm="100000">
                                          <p:val>
                                            <p:strVal val="#ppt_x"/>
                                          </p:val>
                                        </p:tav>
                                      </p:tavLst>
                                    </p:anim>
                                    <p:anim calcmode="lin" valueType="num">
                                      <p:cBhvr>
                                        <p:cTn id="27" dur="1000" fill="hold"/>
                                        <p:tgtEl>
                                          <p:spTgt spid="4">
                                            <p:graphicEl>
                                              <a:dgm id="{49EE4327-C424-438F-BB40-77C0B304B959}"/>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5"/>
          <p:cNvGraphicFramePr>
            <a:graphicFrameLocks noGrp="1"/>
          </p:cNvGraphicFramePr>
          <p:nvPr>
            <p:ph idx="1"/>
            <p:extLst>
              <p:ext uri="{D42A27DB-BD31-4B8C-83A1-F6EECF244321}">
                <p14:modId xmlns:p14="http://schemas.microsoft.com/office/powerpoint/2010/main" val="1980580502"/>
              </p:ext>
            </p:extLst>
          </p:nvPr>
        </p:nvGraphicFramePr>
        <p:xfrm>
          <a:off x="457200" y="17986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621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graphicEl>
                                              <a:dgm id="{332B1D64-00B7-497A-805D-A70E94B5CCE2}"/>
                                            </p:graphicEl>
                                          </p:spTgt>
                                        </p:tgtEl>
                                        <p:attrNameLst>
                                          <p:attrName>style.visibility</p:attrName>
                                        </p:attrNameLst>
                                      </p:cBhvr>
                                      <p:to>
                                        <p:strVal val="visible"/>
                                      </p:to>
                                    </p:set>
                                    <p:animEffect transition="in" filter="fade">
                                      <p:cBhvr>
                                        <p:cTn id="7" dur="1000"/>
                                        <p:tgtEl>
                                          <p:spTgt spid="5">
                                            <p:graphicEl>
                                              <a:dgm id="{332B1D64-00B7-497A-805D-A70E94B5CCE2}"/>
                                            </p:graphicEl>
                                          </p:spTgt>
                                        </p:tgtEl>
                                      </p:cBhvr>
                                    </p:animEffect>
                                    <p:anim calcmode="lin" valueType="num">
                                      <p:cBhvr>
                                        <p:cTn id="8" dur="1000" fill="hold"/>
                                        <p:tgtEl>
                                          <p:spTgt spid="5">
                                            <p:graphicEl>
                                              <a:dgm id="{332B1D64-00B7-497A-805D-A70E94B5CCE2}"/>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332B1D64-00B7-497A-805D-A70E94B5CCE2}"/>
                                            </p:graphic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300"/>
                                  </p:stCondLst>
                                  <p:childTnLst>
                                    <p:set>
                                      <p:cBhvr>
                                        <p:cTn id="12" dur="1" fill="hold">
                                          <p:stCondLst>
                                            <p:cond delay="0"/>
                                          </p:stCondLst>
                                        </p:cTn>
                                        <p:tgtEl>
                                          <p:spTgt spid="5">
                                            <p:graphicEl>
                                              <a:dgm id="{B29D5FA9-E377-4D9B-95AD-85449277522D}"/>
                                            </p:graphicEl>
                                          </p:spTgt>
                                        </p:tgtEl>
                                        <p:attrNameLst>
                                          <p:attrName>style.visibility</p:attrName>
                                        </p:attrNameLst>
                                      </p:cBhvr>
                                      <p:to>
                                        <p:strVal val="visible"/>
                                      </p:to>
                                    </p:set>
                                    <p:animEffect transition="in" filter="fade">
                                      <p:cBhvr>
                                        <p:cTn id="13" dur="1000"/>
                                        <p:tgtEl>
                                          <p:spTgt spid="5">
                                            <p:graphicEl>
                                              <a:dgm id="{B29D5FA9-E377-4D9B-95AD-85449277522D}"/>
                                            </p:graphicEl>
                                          </p:spTgt>
                                        </p:tgtEl>
                                      </p:cBhvr>
                                    </p:animEffect>
                                    <p:anim calcmode="lin" valueType="num">
                                      <p:cBhvr>
                                        <p:cTn id="14" dur="1000" fill="hold"/>
                                        <p:tgtEl>
                                          <p:spTgt spid="5">
                                            <p:graphicEl>
                                              <a:dgm id="{B29D5FA9-E377-4D9B-95AD-85449277522D}"/>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B29D5FA9-E377-4D9B-95AD-85449277522D}"/>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300"/>
                            </p:stCondLst>
                            <p:childTnLst>
                              <p:par>
                                <p:cTn id="17" presetID="47" presetClass="entr" presetSubtype="0" fill="hold" grpId="0" nodeType="afterEffect">
                                  <p:stCondLst>
                                    <p:cond delay="0"/>
                                  </p:stCondLst>
                                  <p:childTnLst>
                                    <p:set>
                                      <p:cBhvr>
                                        <p:cTn id="18" dur="1" fill="hold">
                                          <p:stCondLst>
                                            <p:cond delay="0"/>
                                          </p:stCondLst>
                                        </p:cTn>
                                        <p:tgtEl>
                                          <p:spTgt spid="5">
                                            <p:graphicEl>
                                              <a:dgm id="{2487C526-0F2F-4AD2-ADB2-0234A85152CA}"/>
                                            </p:graphicEl>
                                          </p:spTgt>
                                        </p:tgtEl>
                                        <p:attrNameLst>
                                          <p:attrName>style.visibility</p:attrName>
                                        </p:attrNameLst>
                                      </p:cBhvr>
                                      <p:to>
                                        <p:strVal val="visible"/>
                                      </p:to>
                                    </p:set>
                                    <p:animEffect transition="in" filter="fade">
                                      <p:cBhvr>
                                        <p:cTn id="19" dur="1000"/>
                                        <p:tgtEl>
                                          <p:spTgt spid="5">
                                            <p:graphicEl>
                                              <a:dgm id="{2487C526-0F2F-4AD2-ADB2-0234A85152CA}"/>
                                            </p:graphicEl>
                                          </p:spTgt>
                                        </p:tgtEl>
                                      </p:cBhvr>
                                    </p:animEffect>
                                    <p:anim calcmode="lin" valueType="num">
                                      <p:cBhvr>
                                        <p:cTn id="20" dur="1000" fill="hold"/>
                                        <p:tgtEl>
                                          <p:spTgt spid="5">
                                            <p:graphicEl>
                                              <a:dgm id="{2487C526-0F2F-4AD2-ADB2-0234A85152CA}"/>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2487C526-0F2F-4AD2-ADB2-0234A85152C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02865123"/>
              </p:ext>
            </p:extLst>
          </p:nvPr>
        </p:nvGraphicFramePr>
        <p:xfrm>
          <a:off x="0" y="1447800"/>
          <a:ext cx="9144000" cy="5573587"/>
        </p:xfrm>
        <a:graphic>
          <a:graphicData uri="http://schemas.openxmlformats.org/drawingml/2006/table">
            <a:tbl>
              <a:tblPr firstRow="1" firstCol="1" bandRow="1">
                <a:tableStyleId>{21E4AEA4-8DFA-4A89-87EB-49C32662AFE0}</a:tableStyleId>
              </a:tblPr>
              <a:tblGrid>
                <a:gridCol w="1269000">
                  <a:extLst>
                    <a:ext uri="{9D8B030D-6E8A-4147-A177-3AD203B41FA5}">
                      <a16:colId xmlns:a16="http://schemas.microsoft.com/office/drawing/2014/main" val="20000"/>
                    </a:ext>
                  </a:extLst>
                </a:gridCol>
                <a:gridCol w="1272690">
                  <a:extLst>
                    <a:ext uri="{9D8B030D-6E8A-4147-A177-3AD203B41FA5}">
                      <a16:colId xmlns:a16="http://schemas.microsoft.com/office/drawing/2014/main" val="20001"/>
                    </a:ext>
                  </a:extLst>
                </a:gridCol>
                <a:gridCol w="1051354">
                  <a:extLst>
                    <a:ext uri="{9D8B030D-6E8A-4147-A177-3AD203B41FA5}">
                      <a16:colId xmlns:a16="http://schemas.microsoft.com/office/drawing/2014/main" val="20002"/>
                    </a:ext>
                  </a:extLst>
                </a:gridCol>
                <a:gridCol w="1080864">
                  <a:extLst>
                    <a:ext uri="{9D8B030D-6E8A-4147-A177-3AD203B41FA5}">
                      <a16:colId xmlns:a16="http://schemas.microsoft.com/office/drawing/2014/main" val="20003"/>
                    </a:ext>
                  </a:extLst>
                </a:gridCol>
                <a:gridCol w="1461750">
                  <a:extLst>
                    <a:ext uri="{9D8B030D-6E8A-4147-A177-3AD203B41FA5}">
                      <a16:colId xmlns:a16="http://schemas.microsoft.com/office/drawing/2014/main" val="20004"/>
                    </a:ext>
                  </a:extLst>
                </a:gridCol>
                <a:gridCol w="1288368">
                  <a:extLst>
                    <a:ext uri="{9D8B030D-6E8A-4147-A177-3AD203B41FA5}">
                      <a16:colId xmlns:a16="http://schemas.microsoft.com/office/drawing/2014/main" val="20005"/>
                    </a:ext>
                  </a:extLst>
                </a:gridCol>
                <a:gridCol w="310795">
                  <a:extLst>
                    <a:ext uri="{9D8B030D-6E8A-4147-A177-3AD203B41FA5}">
                      <a16:colId xmlns:a16="http://schemas.microsoft.com/office/drawing/2014/main" val="20006"/>
                    </a:ext>
                  </a:extLst>
                </a:gridCol>
                <a:gridCol w="1409179">
                  <a:extLst>
                    <a:ext uri="{9D8B030D-6E8A-4147-A177-3AD203B41FA5}">
                      <a16:colId xmlns:a16="http://schemas.microsoft.com/office/drawing/2014/main" val="20007"/>
                    </a:ext>
                  </a:extLst>
                </a:gridCol>
              </a:tblGrid>
              <a:tr h="128649">
                <a:tc>
                  <a:txBody>
                    <a:bodyPr/>
                    <a:lstStyle/>
                    <a:p>
                      <a:pPr marL="90170" indent="-90170" algn="ctr">
                        <a:lnSpc>
                          <a:spcPct val="115000"/>
                        </a:lnSpc>
                        <a:spcAft>
                          <a:spcPts val="0"/>
                        </a:spcAft>
                        <a:tabLst>
                          <a:tab pos="3450590" algn="l"/>
                        </a:tabLst>
                      </a:pPr>
                      <a:r>
                        <a:rPr lang="en-US" sz="1050" b="1" dirty="0">
                          <a:effectLst/>
                        </a:rPr>
                        <a:t>Title of paper </a:t>
                      </a:r>
                      <a:endParaRPr lang="en-US" sz="1050" b="1" dirty="0">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Year and</a:t>
                      </a:r>
                    </a:p>
                    <a:p>
                      <a:pPr algn="ctr">
                        <a:lnSpc>
                          <a:spcPct val="115000"/>
                        </a:lnSpc>
                        <a:spcAft>
                          <a:spcPts val="0"/>
                        </a:spcAft>
                        <a:tabLst>
                          <a:tab pos="3450590" algn="l"/>
                        </a:tabLst>
                      </a:pPr>
                      <a:r>
                        <a:rPr lang="en-US" sz="1050" b="1">
                          <a:effectLst/>
                        </a:rPr>
                        <a:t>Publication</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method</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Advantage</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 Description </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problem</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Result of implimentTIon</a:t>
                      </a:r>
                      <a:endParaRPr lang="en-US" sz="1050" b="1">
                        <a:effectLst/>
                        <a:latin typeface="Calibri"/>
                        <a:ea typeface="Times New Roman"/>
                        <a:cs typeface="Arial"/>
                      </a:endParaRPr>
                    </a:p>
                  </a:txBody>
                  <a:tcPr marL="35176" marR="35176" marT="0" marB="0" anchor="ctr"/>
                </a:tc>
                <a:extLst>
                  <a:ext uri="{0D108BD9-81ED-4DB2-BD59-A6C34878D82A}">
                    <a16:rowId xmlns:a16="http://schemas.microsoft.com/office/drawing/2014/main" val="10000"/>
                  </a:ext>
                </a:extLst>
              </a:tr>
              <a:tr h="2906245">
                <a:tc>
                  <a:txBody>
                    <a:bodyPr/>
                    <a:lstStyle/>
                    <a:p>
                      <a:pPr marL="90170" indent="-90170" algn="ctr">
                        <a:lnSpc>
                          <a:spcPct val="115000"/>
                        </a:lnSpc>
                        <a:spcAft>
                          <a:spcPts val="0"/>
                        </a:spcAft>
                        <a:tabLst>
                          <a:tab pos="3450590" algn="l"/>
                        </a:tabLst>
                      </a:pPr>
                      <a:r>
                        <a:rPr lang="en-US" sz="1050" b="1" dirty="0" err="1">
                          <a:effectLst/>
                        </a:rPr>
                        <a:t>QoS</a:t>
                      </a:r>
                      <a:r>
                        <a:rPr lang="en-US" sz="1050" b="1" dirty="0">
                          <a:effectLst/>
                        </a:rPr>
                        <a:t> Routing Protocol Using GA’s</a:t>
                      </a:r>
                      <a:endParaRPr lang="en-US" sz="1050" b="1" dirty="0">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 </a:t>
                      </a:r>
                    </a:p>
                    <a:p>
                      <a:pPr algn="ctr">
                        <a:lnSpc>
                          <a:spcPct val="115000"/>
                        </a:lnSpc>
                        <a:spcAft>
                          <a:spcPts val="0"/>
                        </a:spcAft>
                        <a:tabLst>
                          <a:tab pos="3450590" algn="l"/>
                        </a:tabLst>
                      </a:pPr>
                      <a:r>
                        <a:rPr lang="en-US" sz="1050" b="1">
                          <a:effectLst/>
                        </a:rPr>
                        <a:t>2011</a:t>
                      </a:r>
                    </a:p>
                    <a:p>
                      <a:pPr algn="ctr">
                        <a:lnSpc>
                          <a:spcPct val="115000"/>
                        </a:lnSpc>
                        <a:spcAft>
                          <a:spcPts val="0"/>
                        </a:spcAft>
                        <a:tabLst>
                          <a:tab pos="3450590" algn="l"/>
                        </a:tabLst>
                      </a:pPr>
                      <a:r>
                        <a:rPr lang="en-US" sz="1050" b="1">
                          <a:effectLst/>
                        </a:rPr>
                        <a:t> </a:t>
                      </a:r>
                    </a:p>
                    <a:p>
                      <a:pPr algn="ctr">
                        <a:lnSpc>
                          <a:spcPct val="115000"/>
                        </a:lnSpc>
                        <a:spcAft>
                          <a:spcPts val="0"/>
                        </a:spcAft>
                        <a:tabLst>
                          <a:tab pos="3450590" algn="l"/>
                        </a:tabLst>
                      </a:pPr>
                      <a:r>
                        <a:rPr lang="en-US" sz="1050" b="1">
                          <a:effectLst/>
                        </a:rPr>
                        <a:t>International Journal of Science and Advanced Technology</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pPr>
                      <a:r>
                        <a:rPr lang="en-US" sz="1050" b="1" dirty="0" err="1">
                          <a:effectLst/>
                        </a:rPr>
                        <a:t>QoSRGA</a:t>
                      </a:r>
                      <a:r>
                        <a:rPr lang="en-US" sz="1050" b="1" dirty="0">
                          <a:effectLst/>
                        </a:rPr>
                        <a:t> protocol used  the suggested metric  </a:t>
                      </a:r>
                      <a:r>
                        <a:rPr lang="en-US" sz="1050" b="1" dirty="0" err="1">
                          <a:effectLst/>
                        </a:rPr>
                        <a:t>RQoSR</a:t>
                      </a:r>
                      <a:r>
                        <a:rPr lang="en-US" sz="1050" b="1" dirty="0">
                          <a:effectLst/>
                        </a:rPr>
                        <a:t> to evaluate the value of routes and applied GA</a:t>
                      </a:r>
                    </a:p>
                    <a:p>
                      <a:pPr algn="ctr">
                        <a:lnSpc>
                          <a:spcPct val="115000"/>
                        </a:lnSpc>
                        <a:spcAft>
                          <a:spcPts val="0"/>
                        </a:spcAft>
                      </a:pPr>
                      <a:r>
                        <a:rPr lang="en-US" sz="1050" b="1" dirty="0">
                          <a:effectLst/>
                        </a:rPr>
                        <a:t>operators  as an  intelligent    tool to select  a high quality  and  fast decision  routing solution.</a:t>
                      </a:r>
                    </a:p>
                    <a:p>
                      <a:pPr algn="ctr">
                        <a:lnSpc>
                          <a:spcPct val="115000"/>
                        </a:lnSpc>
                        <a:spcAft>
                          <a:spcPts val="0"/>
                        </a:spcAft>
                        <a:tabLst>
                          <a:tab pos="3450590" algn="l"/>
                        </a:tabLst>
                      </a:pPr>
                      <a:r>
                        <a:rPr lang="en-US" sz="1050" b="1" dirty="0">
                          <a:effectLst/>
                        </a:rPr>
                        <a:t> </a:t>
                      </a:r>
                      <a:endParaRPr lang="en-US" sz="1050" b="1" dirty="0">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 </a:t>
                      </a:r>
                    </a:p>
                    <a:p>
                      <a:pPr algn="ctr">
                        <a:lnSpc>
                          <a:spcPct val="115000"/>
                        </a:lnSpc>
                        <a:spcAft>
                          <a:spcPts val="0"/>
                        </a:spcAft>
                      </a:pPr>
                      <a:r>
                        <a:rPr lang="en-US" sz="1050" b="1">
                          <a:effectLst/>
                        </a:rPr>
                        <a:t>The proposed  algorithm is good at selecting  the best routes with a higher RQoSR</a:t>
                      </a:r>
                    </a:p>
                    <a:p>
                      <a:pPr algn="ctr">
                        <a:lnSpc>
                          <a:spcPct val="115000"/>
                        </a:lnSpc>
                        <a:spcAft>
                          <a:spcPts val="0"/>
                        </a:spcAft>
                        <a:tabLst>
                          <a:tab pos="3450590" algn="l"/>
                        </a:tabLst>
                      </a:pPr>
                      <a:r>
                        <a:rPr lang="en-US" sz="1050" b="1">
                          <a:effectLst/>
                        </a:rPr>
                        <a:t> </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dirty="0">
                          <a:effectLst/>
                        </a:rPr>
                        <a:t>network </a:t>
                      </a:r>
                      <a:r>
                        <a:rPr lang="en-US" sz="1050" b="1" dirty="0" err="1">
                          <a:effectLst/>
                        </a:rPr>
                        <a:t>QoS</a:t>
                      </a:r>
                      <a:r>
                        <a:rPr lang="en-US" sz="1050" b="1" dirty="0">
                          <a:effectLst/>
                        </a:rPr>
                        <a:t> is </a:t>
                      </a:r>
                    </a:p>
                    <a:p>
                      <a:pPr algn="ctr">
                        <a:lnSpc>
                          <a:spcPct val="115000"/>
                        </a:lnSpc>
                        <a:spcAft>
                          <a:spcPts val="0"/>
                        </a:spcAft>
                        <a:tabLst>
                          <a:tab pos="3450590" algn="l"/>
                        </a:tabLst>
                      </a:pPr>
                      <a:r>
                        <a:rPr lang="en-US" sz="1050" b="1" dirty="0">
                          <a:effectLst/>
                        </a:rPr>
                        <a:t>characterized with multiple metrics such as </a:t>
                      </a:r>
                    </a:p>
                    <a:p>
                      <a:pPr algn="ctr">
                        <a:lnSpc>
                          <a:spcPct val="115000"/>
                        </a:lnSpc>
                        <a:spcAft>
                          <a:spcPts val="0"/>
                        </a:spcAft>
                        <a:tabLst>
                          <a:tab pos="3450590" algn="l"/>
                        </a:tabLst>
                      </a:pPr>
                      <a:r>
                        <a:rPr lang="en-US" sz="1050" b="1" dirty="0">
                          <a:effectLst/>
                        </a:rPr>
                        <a:t>available  bandwidth, delay jitters, loss rate, </a:t>
                      </a:r>
                    </a:p>
                    <a:p>
                      <a:pPr algn="ctr">
                        <a:lnSpc>
                          <a:spcPct val="115000"/>
                        </a:lnSpc>
                        <a:spcAft>
                          <a:spcPts val="0"/>
                        </a:spcAft>
                        <a:tabLst>
                          <a:tab pos="3450590" algn="l"/>
                        </a:tabLst>
                      </a:pPr>
                      <a:r>
                        <a:rPr lang="en-US" sz="1050" b="1" dirty="0">
                          <a:effectLst/>
                        </a:rPr>
                        <a:t>authentication, security,  and  admissibility </a:t>
                      </a:r>
                    </a:p>
                    <a:p>
                      <a:pPr algn="ctr">
                        <a:lnSpc>
                          <a:spcPct val="115000"/>
                        </a:lnSpc>
                        <a:spcAft>
                          <a:spcPts val="0"/>
                        </a:spcAft>
                        <a:tabLst>
                          <a:tab pos="3450590" algn="l"/>
                        </a:tabLst>
                      </a:pPr>
                      <a:r>
                        <a:rPr lang="en-US" sz="1050" b="1" dirty="0">
                          <a:effectLst/>
                        </a:rPr>
                        <a:t>sustainment</a:t>
                      </a:r>
                      <a:endParaRPr lang="en-US" sz="1050" b="1" dirty="0">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is encoding  a path into a </a:t>
                      </a:r>
                    </a:p>
                    <a:p>
                      <a:pPr algn="ctr">
                        <a:lnSpc>
                          <a:spcPct val="115000"/>
                        </a:lnSpc>
                        <a:spcAft>
                          <a:spcPts val="0"/>
                        </a:spcAft>
                        <a:tabLst>
                          <a:tab pos="3450590" algn="l"/>
                        </a:tabLst>
                      </a:pPr>
                      <a:r>
                        <a:rPr lang="en-US" sz="1050" b="1">
                          <a:effectLst/>
                        </a:rPr>
                        <a:t>chromosome</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1</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dirty="0">
                          <a:effectLst/>
                        </a:rPr>
                        <a:t>the average fitness of the population increases at each </a:t>
                      </a:r>
                    </a:p>
                    <a:p>
                      <a:pPr algn="ctr">
                        <a:lnSpc>
                          <a:spcPct val="115000"/>
                        </a:lnSpc>
                        <a:spcAft>
                          <a:spcPts val="0"/>
                        </a:spcAft>
                        <a:tabLst>
                          <a:tab pos="3450590" algn="l"/>
                        </a:tabLst>
                      </a:pPr>
                      <a:r>
                        <a:rPr lang="en-US" sz="1050" b="1" dirty="0">
                          <a:effectLst/>
                        </a:rPr>
                        <a:t>iteration, so by repeating the process for many iterations, </a:t>
                      </a:r>
                    </a:p>
                    <a:p>
                      <a:pPr algn="ctr">
                        <a:lnSpc>
                          <a:spcPct val="115000"/>
                        </a:lnSpc>
                        <a:spcAft>
                          <a:spcPts val="0"/>
                        </a:spcAft>
                        <a:tabLst>
                          <a:tab pos="3450590" algn="l"/>
                        </a:tabLst>
                      </a:pPr>
                      <a:r>
                        <a:rPr lang="en-US" sz="1050" b="1" dirty="0">
                          <a:effectLst/>
                        </a:rPr>
                        <a:t>better results are discovered</a:t>
                      </a:r>
                      <a:endParaRPr lang="en-US" sz="1050" b="1" dirty="0">
                        <a:effectLst/>
                        <a:latin typeface="Calibri"/>
                        <a:ea typeface="Times New Roman"/>
                        <a:cs typeface="Arial"/>
                      </a:endParaRPr>
                    </a:p>
                  </a:txBody>
                  <a:tcPr marL="35176" marR="35176" marT="0" marB="0" anchor="ctr"/>
                </a:tc>
                <a:extLst>
                  <a:ext uri="{0D108BD9-81ED-4DB2-BD59-A6C34878D82A}">
                    <a16:rowId xmlns:a16="http://schemas.microsoft.com/office/drawing/2014/main" val="10001"/>
                  </a:ext>
                </a:extLst>
              </a:tr>
              <a:tr h="2299296">
                <a:tc>
                  <a:txBody>
                    <a:bodyPr/>
                    <a:lstStyle/>
                    <a:p>
                      <a:pPr marL="90170" indent="-90170" algn="ctr">
                        <a:lnSpc>
                          <a:spcPct val="115000"/>
                        </a:lnSpc>
                        <a:spcAft>
                          <a:spcPts val="0"/>
                        </a:spcAft>
                        <a:tabLst>
                          <a:tab pos="3450590" algn="l"/>
                        </a:tabLst>
                      </a:pPr>
                      <a:r>
                        <a:rPr lang="en-US" sz="1050" b="1">
                          <a:effectLst/>
                        </a:rPr>
                        <a:t> </a:t>
                      </a:r>
                    </a:p>
                    <a:p>
                      <a:pPr marL="90170" indent="-90170" algn="ctr">
                        <a:lnSpc>
                          <a:spcPct val="115000"/>
                        </a:lnSpc>
                        <a:spcAft>
                          <a:spcPts val="0"/>
                        </a:spcAft>
                        <a:tabLst>
                          <a:tab pos="3450590" algn="l"/>
                        </a:tabLst>
                      </a:pPr>
                      <a:r>
                        <a:rPr lang="en-US" sz="1050" b="1">
                          <a:effectLst/>
                        </a:rPr>
                        <a:t>Exploring Genetic Algorithm for Shortest Path</a:t>
                      </a:r>
                    </a:p>
                    <a:p>
                      <a:pPr marL="90170" indent="-90170" algn="ctr">
                        <a:lnSpc>
                          <a:spcPct val="115000"/>
                        </a:lnSpc>
                        <a:spcAft>
                          <a:spcPts val="0"/>
                        </a:spcAft>
                        <a:tabLst>
                          <a:tab pos="3450590" algn="l"/>
                        </a:tabLst>
                      </a:pPr>
                      <a:r>
                        <a:rPr lang="en-US" sz="1050" b="1">
                          <a:effectLst/>
                        </a:rPr>
                        <a:t>Optimization in Data Networks</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 </a:t>
                      </a:r>
                    </a:p>
                    <a:p>
                      <a:pPr algn="ctr">
                        <a:lnSpc>
                          <a:spcPct val="115000"/>
                        </a:lnSpc>
                        <a:spcAft>
                          <a:spcPts val="0"/>
                        </a:spcAft>
                        <a:tabLst>
                          <a:tab pos="3450590" algn="l"/>
                        </a:tabLst>
                      </a:pPr>
                      <a:r>
                        <a:rPr lang="en-US" sz="1050" b="1">
                          <a:effectLst/>
                        </a:rPr>
                        <a:t>2010</a:t>
                      </a:r>
                    </a:p>
                    <a:p>
                      <a:pPr algn="ctr">
                        <a:lnSpc>
                          <a:spcPct val="115000"/>
                        </a:lnSpc>
                        <a:spcAft>
                          <a:spcPts val="0"/>
                        </a:spcAft>
                        <a:tabLst>
                          <a:tab pos="3450590" algn="l"/>
                        </a:tabLst>
                      </a:pPr>
                      <a:r>
                        <a:rPr lang="en-US" sz="1050" b="1">
                          <a:effectLst/>
                        </a:rPr>
                        <a:t> </a:t>
                      </a:r>
                    </a:p>
                    <a:p>
                      <a:pPr algn="ctr">
                        <a:lnSpc>
                          <a:spcPct val="115000"/>
                        </a:lnSpc>
                        <a:spcAft>
                          <a:spcPts val="0"/>
                        </a:spcAft>
                        <a:tabLst>
                          <a:tab pos="3450590" algn="l"/>
                        </a:tabLst>
                      </a:pPr>
                      <a:r>
                        <a:rPr lang="en-US" sz="1050" b="1">
                          <a:effectLst/>
                        </a:rPr>
                        <a:t>Global Journal of Computer Science and Technology</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dirty="0">
                          <a:effectLst/>
                        </a:rPr>
                        <a:t>have implemented a Genetic algorithm to</a:t>
                      </a:r>
                    </a:p>
                    <a:p>
                      <a:pPr algn="ctr">
                        <a:lnSpc>
                          <a:spcPct val="115000"/>
                        </a:lnSpc>
                        <a:spcAft>
                          <a:spcPts val="0"/>
                        </a:spcAft>
                        <a:tabLst>
                          <a:tab pos="3450590" algn="l"/>
                        </a:tabLst>
                      </a:pPr>
                      <a:r>
                        <a:rPr lang="en-US" sz="1050" b="1" dirty="0">
                          <a:effectLst/>
                        </a:rPr>
                        <a:t>finds the set of optimal routes to send the traffic from source to</a:t>
                      </a:r>
                    </a:p>
                    <a:p>
                      <a:pPr algn="ctr">
                        <a:lnSpc>
                          <a:spcPct val="115000"/>
                        </a:lnSpc>
                        <a:spcAft>
                          <a:spcPts val="0"/>
                        </a:spcAft>
                        <a:tabLst>
                          <a:tab pos="3450590" algn="l"/>
                        </a:tabLst>
                      </a:pPr>
                      <a:r>
                        <a:rPr lang="en-US" sz="1050" b="1" dirty="0">
                          <a:effectLst/>
                        </a:rPr>
                        <a:t>destination</a:t>
                      </a:r>
                    </a:p>
                    <a:p>
                      <a:pPr algn="ctr">
                        <a:lnSpc>
                          <a:spcPct val="115000"/>
                        </a:lnSpc>
                        <a:spcAft>
                          <a:spcPts val="0"/>
                        </a:spcAft>
                        <a:tabLst>
                          <a:tab pos="3450590" algn="l"/>
                        </a:tabLst>
                      </a:pPr>
                      <a:r>
                        <a:rPr lang="en-US" sz="1050" b="1" dirty="0">
                          <a:effectLst/>
                        </a:rPr>
                        <a:t>-Deal with PMX crossover</a:t>
                      </a:r>
                      <a:endParaRPr lang="en-US" sz="1050" b="1" dirty="0">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GA is well suited for solving </a:t>
                      </a:r>
                    </a:p>
                    <a:p>
                      <a:pPr algn="ctr">
                        <a:lnSpc>
                          <a:spcPct val="115000"/>
                        </a:lnSpc>
                        <a:spcAft>
                          <a:spcPts val="0"/>
                        </a:spcAft>
                        <a:tabLst>
                          <a:tab pos="3450590" algn="l"/>
                        </a:tabLst>
                      </a:pPr>
                      <a:r>
                        <a:rPr lang="en-US" sz="1050" b="1">
                          <a:effectLst/>
                        </a:rPr>
                        <a:t>problems where the solution space is huge and time taken to </a:t>
                      </a:r>
                    </a:p>
                    <a:p>
                      <a:pPr algn="ctr">
                        <a:lnSpc>
                          <a:spcPct val="115000"/>
                        </a:lnSpc>
                        <a:spcAft>
                          <a:spcPts val="0"/>
                        </a:spcAft>
                        <a:tabLst>
                          <a:tab pos="3450590" algn="l"/>
                        </a:tabLst>
                      </a:pPr>
                      <a:r>
                        <a:rPr lang="en-US" sz="1050" b="1">
                          <a:effectLst/>
                        </a:rPr>
                        <a:t>search exhaustively is very high</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PMX crossover use in this paperis Partially Matched Crossover, two strings are aligned, and two crossover points are </a:t>
                      </a:r>
                    </a:p>
                    <a:p>
                      <a:pPr algn="ctr">
                        <a:lnSpc>
                          <a:spcPct val="115000"/>
                        </a:lnSpc>
                        <a:spcAft>
                          <a:spcPts val="0"/>
                        </a:spcAft>
                        <a:tabLst>
                          <a:tab pos="3450590" algn="l"/>
                        </a:tabLst>
                      </a:pPr>
                      <a:r>
                        <a:rPr lang="en-US" sz="1050" b="1">
                          <a:effectLst/>
                        </a:rPr>
                        <a:t>selected uniformly at random along the length of the strings</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ISPs are trying to meet</a:t>
                      </a:r>
                    </a:p>
                    <a:p>
                      <a:pPr algn="ctr">
                        <a:lnSpc>
                          <a:spcPct val="115000"/>
                        </a:lnSpc>
                        <a:spcAft>
                          <a:spcPts val="0"/>
                        </a:spcAft>
                        <a:tabLst>
                          <a:tab pos="3450590" algn="l"/>
                        </a:tabLst>
                      </a:pPr>
                      <a:r>
                        <a:rPr lang="en-US" sz="1050" b="1">
                          <a:effectLst/>
                        </a:rPr>
                        <a:t>the  increasing  traffic  demand  with  improved  utilization  of</a:t>
                      </a:r>
                    </a:p>
                    <a:p>
                      <a:pPr algn="ctr">
                        <a:lnSpc>
                          <a:spcPct val="115000"/>
                        </a:lnSpc>
                        <a:spcAft>
                          <a:spcPts val="0"/>
                        </a:spcAft>
                        <a:tabLst>
                          <a:tab pos="3450590" algn="l"/>
                        </a:tabLst>
                      </a:pPr>
                      <a:r>
                        <a:rPr lang="en-US" sz="1050" b="1">
                          <a:effectLst/>
                        </a:rPr>
                        <a:t>existing resources and application of new technologies</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a:effectLst/>
                        </a:rPr>
                        <a:t>2</a:t>
                      </a:r>
                      <a:endParaRPr lang="en-US" sz="1050" b="1">
                        <a:effectLst/>
                        <a:latin typeface="Calibri"/>
                        <a:ea typeface="Times New Roman"/>
                        <a:cs typeface="Arial"/>
                      </a:endParaRPr>
                    </a:p>
                  </a:txBody>
                  <a:tcPr marL="35176" marR="35176" marT="0" marB="0" anchor="ctr"/>
                </a:tc>
                <a:tc>
                  <a:txBody>
                    <a:bodyPr/>
                    <a:lstStyle/>
                    <a:p>
                      <a:pPr algn="ctr">
                        <a:lnSpc>
                          <a:spcPct val="115000"/>
                        </a:lnSpc>
                        <a:spcAft>
                          <a:spcPts val="0"/>
                        </a:spcAft>
                        <a:tabLst>
                          <a:tab pos="3450590" algn="l"/>
                        </a:tabLst>
                      </a:pPr>
                      <a:r>
                        <a:rPr lang="en-US" sz="1050" b="1" dirty="0">
                          <a:effectLst/>
                        </a:rPr>
                        <a:t>GA performs well in problems with complex fitness. If the </a:t>
                      </a:r>
                    </a:p>
                    <a:p>
                      <a:pPr algn="ctr">
                        <a:lnSpc>
                          <a:spcPct val="115000"/>
                        </a:lnSpc>
                        <a:spcAft>
                          <a:spcPts val="0"/>
                        </a:spcAft>
                        <a:tabLst>
                          <a:tab pos="3450590" algn="l"/>
                        </a:tabLst>
                      </a:pPr>
                      <a:r>
                        <a:rPr lang="en-US" sz="1050" b="1" dirty="0">
                          <a:effectLst/>
                        </a:rPr>
                        <a:t>function is discontinuous, noisy, changes over time or has </a:t>
                      </a:r>
                    </a:p>
                    <a:p>
                      <a:pPr algn="ctr">
                        <a:lnSpc>
                          <a:spcPct val="115000"/>
                        </a:lnSpc>
                        <a:spcAft>
                          <a:spcPts val="0"/>
                        </a:spcAft>
                        <a:tabLst>
                          <a:tab pos="3450590" algn="l"/>
                        </a:tabLst>
                      </a:pPr>
                      <a:r>
                        <a:rPr lang="en-US" sz="1050" b="1" dirty="0">
                          <a:effectLst/>
                        </a:rPr>
                        <a:t>many local optima, then GA gives better results</a:t>
                      </a:r>
                      <a:endParaRPr lang="en-US" sz="1050" b="1" dirty="0">
                        <a:effectLst/>
                        <a:latin typeface="Calibri"/>
                        <a:ea typeface="Times New Roman"/>
                        <a:cs typeface="Arial"/>
                      </a:endParaRPr>
                    </a:p>
                  </a:txBody>
                  <a:tcPr marL="35176" marR="35176" marT="0" marB="0" anchor="ctr"/>
                </a:tc>
                <a:extLst>
                  <a:ext uri="{0D108BD9-81ED-4DB2-BD59-A6C34878D82A}">
                    <a16:rowId xmlns:a16="http://schemas.microsoft.com/office/drawing/2014/main" val="10002"/>
                  </a:ext>
                </a:extLst>
              </a:tr>
            </a:tbl>
          </a:graphicData>
        </a:graphic>
      </p:graphicFrame>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2350076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213034056"/>
              </p:ext>
            </p:extLst>
          </p:nvPr>
        </p:nvGraphicFramePr>
        <p:xfrm>
          <a:off x="2" y="1371600"/>
          <a:ext cx="9143997" cy="5638800"/>
        </p:xfrm>
        <a:graphic>
          <a:graphicData uri="http://schemas.openxmlformats.org/drawingml/2006/table">
            <a:tbl>
              <a:tblPr firstRow="1" firstCol="1" bandRow="1">
                <a:tableStyleId>{5DA37D80-6434-44D0-A028-1B22A696006F}</a:tableStyleId>
              </a:tblPr>
              <a:tblGrid>
                <a:gridCol w="1268999">
                  <a:extLst>
                    <a:ext uri="{9D8B030D-6E8A-4147-A177-3AD203B41FA5}">
                      <a16:colId xmlns:a16="http://schemas.microsoft.com/office/drawing/2014/main" val="20000"/>
                    </a:ext>
                  </a:extLst>
                </a:gridCol>
                <a:gridCol w="1272689">
                  <a:extLst>
                    <a:ext uri="{9D8B030D-6E8A-4147-A177-3AD203B41FA5}">
                      <a16:colId xmlns:a16="http://schemas.microsoft.com/office/drawing/2014/main" val="20001"/>
                    </a:ext>
                  </a:extLst>
                </a:gridCol>
                <a:gridCol w="1051353">
                  <a:extLst>
                    <a:ext uri="{9D8B030D-6E8A-4147-A177-3AD203B41FA5}">
                      <a16:colId xmlns:a16="http://schemas.microsoft.com/office/drawing/2014/main" val="20002"/>
                    </a:ext>
                  </a:extLst>
                </a:gridCol>
                <a:gridCol w="1080863">
                  <a:extLst>
                    <a:ext uri="{9D8B030D-6E8A-4147-A177-3AD203B41FA5}">
                      <a16:colId xmlns:a16="http://schemas.microsoft.com/office/drawing/2014/main" val="20003"/>
                    </a:ext>
                  </a:extLst>
                </a:gridCol>
                <a:gridCol w="1461749">
                  <a:extLst>
                    <a:ext uri="{9D8B030D-6E8A-4147-A177-3AD203B41FA5}">
                      <a16:colId xmlns:a16="http://schemas.microsoft.com/office/drawing/2014/main" val="20004"/>
                    </a:ext>
                  </a:extLst>
                </a:gridCol>
                <a:gridCol w="1288367">
                  <a:extLst>
                    <a:ext uri="{9D8B030D-6E8A-4147-A177-3AD203B41FA5}">
                      <a16:colId xmlns:a16="http://schemas.microsoft.com/office/drawing/2014/main" val="20005"/>
                    </a:ext>
                  </a:extLst>
                </a:gridCol>
                <a:gridCol w="310795">
                  <a:extLst>
                    <a:ext uri="{9D8B030D-6E8A-4147-A177-3AD203B41FA5}">
                      <a16:colId xmlns:a16="http://schemas.microsoft.com/office/drawing/2014/main" val="20006"/>
                    </a:ext>
                  </a:extLst>
                </a:gridCol>
                <a:gridCol w="1409182">
                  <a:extLst>
                    <a:ext uri="{9D8B030D-6E8A-4147-A177-3AD203B41FA5}">
                      <a16:colId xmlns:a16="http://schemas.microsoft.com/office/drawing/2014/main" val="20007"/>
                    </a:ext>
                  </a:extLst>
                </a:gridCol>
              </a:tblGrid>
              <a:tr h="3554896">
                <a:tc>
                  <a:txBody>
                    <a:bodyPr/>
                    <a:lstStyle/>
                    <a:p>
                      <a:pPr marL="90170" indent="-90170" algn="ctr">
                        <a:lnSpc>
                          <a:spcPct val="115000"/>
                        </a:lnSpc>
                        <a:spcAft>
                          <a:spcPts val="0"/>
                        </a:spcAft>
                        <a:tabLst>
                          <a:tab pos="3450590" algn="l"/>
                        </a:tabLst>
                      </a:pPr>
                      <a:r>
                        <a:rPr lang="en-US" sz="1000" b="1" dirty="0">
                          <a:effectLst/>
                        </a:rPr>
                        <a:t>A Dynamic Routing Control Based on a Genetic Algorithm</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dirty="0">
                          <a:effectLst/>
                        </a:rPr>
                        <a:t>1993</a:t>
                      </a:r>
                    </a:p>
                    <a:p>
                      <a:pPr algn="ctr">
                        <a:lnSpc>
                          <a:spcPct val="115000"/>
                        </a:lnSpc>
                        <a:spcAft>
                          <a:spcPts val="0"/>
                        </a:spcAft>
                        <a:tabLst>
                          <a:tab pos="3450590" algn="l"/>
                        </a:tabLst>
                      </a:pPr>
                      <a:r>
                        <a:rPr lang="en-US" sz="1000" b="1" dirty="0">
                          <a:effectLst/>
                        </a:rPr>
                        <a:t> </a:t>
                      </a:r>
                    </a:p>
                    <a:p>
                      <a:pPr algn="ctr">
                        <a:lnSpc>
                          <a:spcPct val="115000"/>
                        </a:lnSpc>
                        <a:spcAft>
                          <a:spcPts val="0"/>
                        </a:spcAft>
                        <a:tabLst>
                          <a:tab pos="3450590" algn="l"/>
                        </a:tabLst>
                      </a:pPr>
                      <a:r>
                        <a:rPr lang="en-US" sz="1000" b="1" dirty="0">
                          <a:effectLst/>
                        </a:rPr>
                        <a:t> IEEE</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dirty="0">
                          <a:effectLst/>
                        </a:rPr>
                        <a:t>Proposed a routing control based on a Genetic Algorithm. By using the configuration </a:t>
                      </a:r>
                    </a:p>
                    <a:p>
                      <a:pPr algn="ctr">
                        <a:lnSpc>
                          <a:spcPct val="115000"/>
                        </a:lnSpc>
                        <a:spcAft>
                          <a:spcPts val="0"/>
                        </a:spcAft>
                        <a:tabLst>
                          <a:tab pos="3450590" algn="l"/>
                        </a:tabLst>
                      </a:pPr>
                      <a:r>
                        <a:rPr lang="en-US" sz="1000" b="1" dirty="0">
                          <a:effectLst/>
                        </a:rPr>
                        <a:t>string whose element represents a path between </a:t>
                      </a:r>
                    </a:p>
                    <a:p>
                      <a:pPr algn="ctr">
                        <a:lnSpc>
                          <a:spcPct val="115000"/>
                        </a:lnSpc>
                        <a:spcAft>
                          <a:spcPts val="0"/>
                        </a:spcAft>
                        <a:tabLst>
                          <a:tab pos="3450590" algn="l"/>
                        </a:tabLst>
                      </a:pPr>
                      <a:r>
                        <a:rPr lang="en-US" sz="1000" b="1" dirty="0">
                          <a:effectLst/>
                        </a:rPr>
                        <a:t>nodes, we can obtain a solution that meets the loss- rate requirements after relatively few generations</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dirty="0">
                          <a:effectLst/>
                        </a:rPr>
                        <a:t>The </a:t>
                      </a:r>
                    </a:p>
                    <a:p>
                      <a:pPr algn="ctr">
                        <a:lnSpc>
                          <a:spcPct val="115000"/>
                        </a:lnSpc>
                        <a:spcAft>
                          <a:spcPts val="0"/>
                        </a:spcAft>
                        <a:tabLst>
                          <a:tab pos="3450590" algn="l"/>
                        </a:tabLst>
                      </a:pPr>
                      <a:r>
                        <a:rPr lang="en-US" sz="1000" b="1" dirty="0">
                          <a:effectLst/>
                        </a:rPr>
                        <a:t>proposed method is useful for dynamic </a:t>
                      </a:r>
                    </a:p>
                    <a:p>
                      <a:pPr algn="ctr">
                        <a:lnSpc>
                          <a:spcPct val="115000"/>
                        </a:lnSpc>
                        <a:spcAft>
                          <a:spcPts val="0"/>
                        </a:spcAft>
                        <a:tabLst>
                          <a:tab pos="3450590" algn="l"/>
                        </a:tabLst>
                      </a:pPr>
                      <a:r>
                        <a:rPr lang="en-US" sz="1000" b="1" dirty="0">
                          <a:effectLst/>
                        </a:rPr>
                        <a:t>routing </a:t>
                      </a:r>
                      <a:r>
                        <a:rPr lang="en-US" sz="1000" b="1" dirty="0" smtClean="0">
                          <a:effectLst/>
                        </a:rPr>
                        <a:t>control </a:t>
                      </a:r>
                      <a:r>
                        <a:rPr lang="en-US" sz="1000" b="1" dirty="0">
                          <a:effectLst/>
                        </a:rPr>
                        <a:t>during traffic fluctuations, and it can  be extended to such network problems as network design and virtual-path control in B-ISDN networks.</a:t>
                      </a:r>
                    </a:p>
                    <a:p>
                      <a:pPr algn="ctr">
                        <a:lnSpc>
                          <a:spcPct val="115000"/>
                        </a:lnSpc>
                        <a:spcAft>
                          <a:spcPts val="0"/>
                        </a:spcAft>
                        <a:tabLst>
                          <a:tab pos="3450590" algn="l"/>
                        </a:tabLst>
                      </a:pPr>
                      <a:r>
                        <a:rPr lang="en-US" sz="1000" b="1" dirty="0">
                          <a:effectLst/>
                        </a:rPr>
                        <a:t> </a:t>
                      </a:r>
                    </a:p>
                    <a:p>
                      <a:pPr algn="ctr">
                        <a:lnSpc>
                          <a:spcPct val="115000"/>
                        </a:lnSpc>
                        <a:spcAft>
                          <a:spcPts val="0"/>
                        </a:spcAft>
                        <a:tabLst>
                          <a:tab pos="3450590" algn="l"/>
                        </a:tabLst>
                      </a:pPr>
                      <a:r>
                        <a:rPr lang="en-US" sz="1000" b="1" dirty="0">
                          <a:effectLst/>
                        </a:rPr>
                        <a:t> </a:t>
                      </a:r>
                    </a:p>
                    <a:p>
                      <a:pPr algn="ctr">
                        <a:lnSpc>
                          <a:spcPct val="115000"/>
                        </a:lnSpc>
                        <a:spcAft>
                          <a:spcPts val="0"/>
                        </a:spcAft>
                        <a:tabLst>
                          <a:tab pos="3450590" algn="l"/>
                        </a:tabLst>
                      </a:pPr>
                      <a:r>
                        <a:rPr lang="en-US" sz="1000" b="1" dirty="0">
                          <a:effectLst/>
                        </a:rPr>
                        <a:t> </a:t>
                      </a:r>
                    </a:p>
                    <a:p>
                      <a:pPr algn="ctr">
                        <a:lnSpc>
                          <a:spcPct val="115000"/>
                        </a:lnSpc>
                        <a:spcAft>
                          <a:spcPts val="0"/>
                        </a:spcAft>
                        <a:tabLst>
                          <a:tab pos="3450590" algn="l"/>
                        </a:tabLst>
                      </a:pPr>
                      <a:r>
                        <a:rPr lang="en-US" sz="1000" b="1" dirty="0">
                          <a:effectLst/>
                        </a:rPr>
                        <a:t> </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dirty="0">
                          <a:effectLst/>
                        </a:rPr>
                        <a:t>The number of searching iterations has been decreased by using the past routing patterns as a part of the initial data for new searches.</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The problem </a:t>
                      </a:r>
                    </a:p>
                    <a:p>
                      <a:pPr algn="ctr">
                        <a:lnSpc>
                          <a:spcPct val="115000"/>
                        </a:lnSpc>
                        <a:spcAft>
                          <a:spcPts val="0"/>
                        </a:spcAft>
                        <a:tabLst>
                          <a:tab pos="3450590" algn="l"/>
                        </a:tabLst>
                      </a:pPr>
                      <a:r>
                        <a:rPr lang="en-US" sz="1000" b="1">
                          <a:effectLst/>
                        </a:rPr>
                        <a:t>with state-dependent method is that finding satisfactory solutions requires a huge amount of calculation power.  </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3</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In simulation, the control target and assumptions were similar to and the demanded traffic was changed periodically with some fluctuations.</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extLst>
                  <a:ext uri="{0D108BD9-81ED-4DB2-BD59-A6C34878D82A}">
                    <a16:rowId xmlns:a16="http://schemas.microsoft.com/office/drawing/2014/main" val="10000"/>
                  </a:ext>
                </a:extLst>
              </a:tr>
              <a:tr h="2083904">
                <a:tc>
                  <a:txBody>
                    <a:bodyPr/>
                    <a:lstStyle/>
                    <a:p>
                      <a:pPr marL="90170" indent="-90170" algn="ctr">
                        <a:lnSpc>
                          <a:spcPct val="115000"/>
                        </a:lnSpc>
                        <a:spcAft>
                          <a:spcPts val="0"/>
                        </a:spcAft>
                        <a:tabLst>
                          <a:tab pos="3450590" algn="l"/>
                        </a:tabLst>
                      </a:pPr>
                      <a:r>
                        <a:rPr lang="en-US" sz="1000" b="1" dirty="0">
                          <a:effectLst/>
                        </a:rPr>
                        <a:t> </a:t>
                      </a:r>
                    </a:p>
                    <a:p>
                      <a:pPr marL="90170" indent="-90170" algn="ctr">
                        <a:lnSpc>
                          <a:spcPct val="115000"/>
                        </a:lnSpc>
                        <a:spcAft>
                          <a:spcPts val="0"/>
                        </a:spcAft>
                        <a:tabLst>
                          <a:tab pos="3450590" algn="l"/>
                        </a:tabLst>
                      </a:pPr>
                      <a:r>
                        <a:rPr lang="en-US" sz="1000" b="1" dirty="0">
                          <a:effectLst/>
                        </a:rPr>
                        <a:t>Genetic Algorithm Finding the Shortest Path in Networks</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 </a:t>
                      </a:r>
                    </a:p>
                    <a:p>
                      <a:pPr algn="ctr">
                        <a:lnSpc>
                          <a:spcPct val="115000"/>
                        </a:lnSpc>
                        <a:spcAft>
                          <a:spcPts val="0"/>
                        </a:spcAft>
                        <a:tabLst>
                          <a:tab pos="3450590" algn="l"/>
                        </a:tabLst>
                      </a:pPr>
                      <a:r>
                        <a:rPr lang="en-US" sz="1000" b="1">
                          <a:effectLst/>
                        </a:rPr>
                        <a:t>2008</a:t>
                      </a:r>
                    </a:p>
                    <a:p>
                      <a:pPr algn="ctr">
                        <a:lnSpc>
                          <a:spcPct val="115000"/>
                        </a:lnSpc>
                        <a:spcAft>
                          <a:spcPts val="0"/>
                        </a:spcAft>
                        <a:tabLst>
                          <a:tab pos="3450590" algn="l"/>
                        </a:tabLst>
                      </a:pPr>
                      <a:r>
                        <a:rPr lang="en-US" sz="1000" b="1">
                          <a:effectLst/>
                        </a:rPr>
                        <a:t> </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This algorithm selects two individuals from the population with the lowest costs.</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 </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 </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problem of optimizing OSPF weights, given a</a:t>
                      </a:r>
                    </a:p>
                    <a:p>
                      <a:pPr algn="ctr">
                        <a:lnSpc>
                          <a:spcPct val="115000"/>
                        </a:lnSpc>
                        <a:spcAft>
                          <a:spcPts val="0"/>
                        </a:spcAft>
                        <a:tabLst>
                          <a:tab pos="3450590" algn="l"/>
                        </a:tabLst>
                      </a:pPr>
                      <a:r>
                        <a:rPr lang="en-US" sz="1000" b="1">
                          <a:effectLst/>
                        </a:rPr>
                        <a:t>set of projected demands, with the objective of minimizing</a:t>
                      </a:r>
                    </a:p>
                    <a:p>
                      <a:pPr algn="ctr">
                        <a:lnSpc>
                          <a:spcPct val="115000"/>
                        </a:lnSpc>
                        <a:spcAft>
                          <a:spcPts val="0"/>
                        </a:spcAft>
                        <a:tabLst>
                          <a:tab pos="3450590" algn="l"/>
                        </a:tabLst>
                      </a:pPr>
                      <a:r>
                        <a:rPr lang="en-US" sz="1000" b="1">
                          <a:effectLst/>
                        </a:rPr>
                        <a:t>network congestion. The weight assignment problem is NP-hard</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a:effectLst/>
                        </a:rPr>
                        <a:t>4</a:t>
                      </a:r>
                      <a:endParaRPr lang="en-US" sz="1000" b="1">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ctr">
                        <a:lnSpc>
                          <a:spcPct val="115000"/>
                        </a:lnSpc>
                        <a:spcAft>
                          <a:spcPts val="0"/>
                        </a:spcAft>
                        <a:tabLst>
                          <a:tab pos="3450590" algn="l"/>
                        </a:tabLst>
                      </a:pPr>
                      <a:r>
                        <a:rPr lang="en-US" sz="1000" b="1" dirty="0">
                          <a:effectLst/>
                        </a:rPr>
                        <a:t>The results show that GA gets close to optimum very quickly. This is a promising result for his research.</a:t>
                      </a:r>
                      <a:endParaRPr lang="en-US" sz="1000" b="1" dirty="0">
                        <a:effectLst/>
                        <a:latin typeface="Calibri"/>
                        <a:ea typeface="Times New Roman"/>
                        <a:cs typeface="Arial"/>
                      </a:endParaRPr>
                    </a:p>
                  </a:txBody>
                  <a:tcPr marL="35001" marR="35001" marT="0" marB="0" anchor="ctr">
                    <a:solidFill>
                      <a:schemeClr val="accent2">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793872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smtClean="0"/>
              <a:t>Literature Review</a:t>
            </a:r>
            <a:endParaRPr lang="en-US" sz="3200" b="1"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847950034"/>
              </p:ext>
            </p:extLst>
          </p:nvPr>
        </p:nvGraphicFramePr>
        <p:xfrm>
          <a:off x="3" y="533400"/>
          <a:ext cx="9143997" cy="6747510"/>
        </p:xfrm>
        <a:graphic>
          <a:graphicData uri="http://schemas.openxmlformats.org/drawingml/2006/table">
            <a:tbl>
              <a:tblPr firstRow="1" firstCol="1" bandRow="1">
                <a:tableStyleId>{5DA37D80-6434-44D0-A028-1B22A696006F}</a:tableStyleId>
              </a:tblPr>
              <a:tblGrid>
                <a:gridCol w="1268999">
                  <a:extLst>
                    <a:ext uri="{9D8B030D-6E8A-4147-A177-3AD203B41FA5}">
                      <a16:colId xmlns:a16="http://schemas.microsoft.com/office/drawing/2014/main" val="20000"/>
                    </a:ext>
                  </a:extLst>
                </a:gridCol>
                <a:gridCol w="1272689">
                  <a:extLst>
                    <a:ext uri="{9D8B030D-6E8A-4147-A177-3AD203B41FA5}">
                      <a16:colId xmlns:a16="http://schemas.microsoft.com/office/drawing/2014/main" val="20001"/>
                    </a:ext>
                  </a:extLst>
                </a:gridCol>
                <a:gridCol w="1051353">
                  <a:extLst>
                    <a:ext uri="{9D8B030D-6E8A-4147-A177-3AD203B41FA5}">
                      <a16:colId xmlns:a16="http://schemas.microsoft.com/office/drawing/2014/main" val="20002"/>
                    </a:ext>
                  </a:extLst>
                </a:gridCol>
                <a:gridCol w="1080863">
                  <a:extLst>
                    <a:ext uri="{9D8B030D-6E8A-4147-A177-3AD203B41FA5}">
                      <a16:colId xmlns:a16="http://schemas.microsoft.com/office/drawing/2014/main" val="20003"/>
                    </a:ext>
                  </a:extLst>
                </a:gridCol>
                <a:gridCol w="1461749">
                  <a:extLst>
                    <a:ext uri="{9D8B030D-6E8A-4147-A177-3AD203B41FA5}">
                      <a16:colId xmlns:a16="http://schemas.microsoft.com/office/drawing/2014/main" val="20004"/>
                    </a:ext>
                  </a:extLst>
                </a:gridCol>
                <a:gridCol w="1288367">
                  <a:extLst>
                    <a:ext uri="{9D8B030D-6E8A-4147-A177-3AD203B41FA5}">
                      <a16:colId xmlns:a16="http://schemas.microsoft.com/office/drawing/2014/main" val="20005"/>
                    </a:ext>
                  </a:extLst>
                </a:gridCol>
                <a:gridCol w="310795">
                  <a:extLst>
                    <a:ext uri="{9D8B030D-6E8A-4147-A177-3AD203B41FA5}">
                      <a16:colId xmlns:a16="http://schemas.microsoft.com/office/drawing/2014/main" val="20006"/>
                    </a:ext>
                  </a:extLst>
                </a:gridCol>
                <a:gridCol w="1409182">
                  <a:extLst>
                    <a:ext uri="{9D8B030D-6E8A-4147-A177-3AD203B41FA5}">
                      <a16:colId xmlns:a16="http://schemas.microsoft.com/office/drawing/2014/main" val="20007"/>
                    </a:ext>
                  </a:extLst>
                </a:gridCol>
              </a:tblGrid>
              <a:tr h="2003813">
                <a:tc>
                  <a:txBody>
                    <a:bodyPr/>
                    <a:lstStyle/>
                    <a:p>
                      <a:pPr marL="90170" indent="-90170" algn="ctr">
                        <a:lnSpc>
                          <a:spcPct val="115000"/>
                        </a:lnSpc>
                        <a:spcAft>
                          <a:spcPts val="0"/>
                        </a:spcAft>
                        <a:tabLst>
                          <a:tab pos="3450590" algn="l"/>
                        </a:tabLst>
                      </a:pPr>
                      <a:r>
                        <a:rPr lang="en-US" sz="1100" b="1" dirty="0">
                          <a:effectLst/>
                          <a:latin typeface="Calibri"/>
                          <a:ea typeface="Times New Roman"/>
                          <a:cs typeface="Arial"/>
                        </a:rPr>
                        <a:t>BIONOMIC ALGORITHM FOR SHORTEST PATH FIRST</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dirty="0">
                          <a:effectLst/>
                          <a:latin typeface="Calibri"/>
                          <a:ea typeface="Times New Roman"/>
                          <a:cs typeface="Arial"/>
                        </a:rPr>
                        <a:t> </a:t>
                      </a:r>
                    </a:p>
                    <a:p>
                      <a:pPr algn="ctr">
                        <a:lnSpc>
                          <a:spcPct val="115000"/>
                        </a:lnSpc>
                        <a:spcAft>
                          <a:spcPts val="0"/>
                        </a:spcAft>
                        <a:tabLst>
                          <a:tab pos="3450590" algn="l"/>
                        </a:tabLst>
                      </a:pPr>
                      <a:r>
                        <a:rPr lang="en-US" sz="1100" b="1" dirty="0">
                          <a:effectLst/>
                          <a:latin typeface="Calibri"/>
                          <a:ea typeface="Times New Roman"/>
                          <a:cs typeface="Arial"/>
                        </a:rPr>
                        <a:t>2005</a:t>
                      </a:r>
                    </a:p>
                    <a:p>
                      <a:pPr algn="ctr">
                        <a:lnSpc>
                          <a:spcPct val="115000"/>
                        </a:lnSpc>
                        <a:spcAft>
                          <a:spcPts val="0"/>
                        </a:spcAft>
                        <a:tabLst>
                          <a:tab pos="3450590" algn="l"/>
                        </a:tabLst>
                      </a:pPr>
                      <a:r>
                        <a:rPr lang="en-US" sz="1100" b="1" dirty="0">
                          <a:effectLst/>
                          <a:latin typeface="Calibri"/>
                          <a:ea typeface="Times New Roman"/>
                          <a:cs typeface="Arial"/>
                        </a:rPr>
                        <a:t> </a:t>
                      </a:r>
                    </a:p>
                    <a:p>
                      <a:pPr algn="ctr">
                        <a:lnSpc>
                          <a:spcPct val="115000"/>
                        </a:lnSpc>
                        <a:spcAft>
                          <a:spcPts val="0"/>
                        </a:spcAft>
                        <a:tabLst>
                          <a:tab pos="3450590" algn="l"/>
                        </a:tabLst>
                      </a:pPr>
                      <a:r>
                        <a:rPr lang="en-US" sz="1100" b="1" dirty="0">
                          <a:effectLst/>
                          <a:latin typeface="Calibri"/>
                          <a:ea typeface="Times New Roman"/>
                          <a:cs typeface="Arial"/>
                        </a:rPr>
                        <a:t>Journal of Theoretical and Applied Information Technology</a:t>
                      </a:r>
                    </a:p>
                  </a:txBody>
                  <a:tcPr marL="68580" marR="68580" marT="0" marB="0">
                    <a:solidFill>
                      <a:schemeClr val="accent2">
                        <a:lumMod val="40000"/>
                        <a:lumOff val="60000"/>
                      </a:schemeClr>
                    </a:solidFill>
                  </a:tcPr>
                </a:tc>
                <a:tc>
                  <a:txBody>
                    <a:bodyPr/>
                    <a:lstStyle/>
                    <a:p>
                      <a:pPr algn="ctr">
                        <a:lnSpc>
                          <a:spcPct val="115000"/>
                        </a:lnSpc>
                        <a:spcAft>
                          <a:spcPts val="0"/>
                        </a:spcAft>
                      </a:pPr>
                      <a:r>
                        <a:rPr lang="en-US" sz="1100" b="1" dirty="0">
                          <a:effectLst/>
                          <a:latin typeface="Calibri"/>
                          <a:ea typeface="Times New Roman"/>
                          <a:cs typeface="Arial"/>
                        </a:rPr>
                        <a:t>structure of BA makes it suitable for combinatorial optimization problems whereas GA hardly describes properties of the solution, also the Evolutionary Strategy </a:t>
                      </a:r>
                      <a:r>
                        <a:rPr lang="en-US" sz="1100" b="1" dirty="0" smtClean="0">
                          <a:effectLst/>
                          <a:latin typeface="Calibri"/>
                          <a:ea typeface="Times New Roman"/>
                          <a:cs typeface="Arial"/>
                        </a:rPr>
                        <a:t>is will </a:t>
                      </a:r>
                      <a:r>
                        <a:rPr lang="en-US" sz="1100" b="1" dirty="0">
                          <a:effectLst/>
                          <a:latin typeface="Calibri"/>
                          <a:ea typeface="Times New Roman"/>
                          <a:cs typeface="Arial"/>
                        </a:rPr>
                        <a:t>adapted because it works on continuous spaces</a:t>
                      </a:r>
                    </a:p>
                    <a:p>
                      <a:pPr algn="ctr">
                        <a:lnSpc>
                          <a:spcPct val="115000"/>
                        </a:lnSpc>
                        <a:spcAft>
                          <a:spcPts val="0"/>
                        </a:spcAft>
                        <a:tabLst>
                          <a:tab pos="3450590" algn="l"/>
                        </a:tabLst>
                      </a:pPr>
                      <a:r>
                        <a:rPr lang="en-US" sz="1100" b="1" dirty="0">
                          <a:effectLst/>
                          <a:latin typeface="Calibri"/>
                          <a:ea typeface="Times New Roman"/>
                          <a:cs typeface="Arial"/>
                        </a:rPr>
                        <a:t> </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BA algorithm has certain </a:t>
                      </a:r>
                    </a:p>
                    <a:p>
                      <a:pPr algn="ctr">
                        <a:lnSpc>
                          <a:spcPct val="115000"/>
                        </a:lnSpc>
                        <a:spcAft>
                          <a:spcPts val="0"/>
                        </a:spcAft>
                        <a:tabLst>
                          <a:tab pos="3450590" algn="l"/>
                        </a:tabLst>
                      </a:pPr>
                      <a:r>
                        <a:rPr lang="en-US" sz="1100" b="1">
                          <a:effectLst/>
                          <a:latin typeface="Calibri"/>
                          <a:ea typeface="Times New Roman"/>
                          <a:cs typeface="Arial"/>
                        </a:rPr>
                        <a:t>advantages over Dijkstra algorithm and other </a:t>
                      </a:r>
                    </a:p>
                    <a:p>
                      <a:pPr algn="ctr">
                        <a:lnSpc>
                          <a:spcPct val="115000"/>
                        </a:lnSpc>
                        <a:spcAft>
                          <a:spcPts val="0"/>
                        </a:spcAft>
                        <a:tabLst>
                          <a:tab pos="3450590" algn="l"/>
                        </a:tabLst>
                      </a:pPr>
                      <a:r>
                        <a:rPr lang="en-US" sz="1100" b="1">
                          <a:effectLst/>
                          <a:latin typeface="Calibri"/>
                          <a:ea typeface="Times New Roman"/>
                          <a:cs typeface="Arial"/>
                        </a:rPr>
                        <a:t>evolutionary algorithms, like it caters better for </a:t>
                      </a:r>
                    </a:p>
                    <a:p>
                      <a:pPr algn="ctr">
                        <a:lnSpc>
                          <a:spcPct val="115000"/>
                        </a:lnSpc>
                        <a:spcAft>
                          <a:spcPts val="0"/>
                        </a:spcAft>
                        <a:tabLst>
                          <a:tab pos="3450590" algn="l"/>
                        </a:tabLst>
                      </a:pPr>
                      <a:r>
                        <a:rPr lang="en-US" sz="1100" b="1">
                          <a:effectLst/>
                          <a:latin typeface="Calibri"/>
                          <a:ea typeface="Times New Roman"/>
                          <a:cs typeface="Arial"/>
                        </a:rPr>
                        <a:t>avoiding local optima.</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dirty="0">
                          <a:effectLst/>
                          <a:latin typeface="Calibri"/>
                          <a:ea typeface="Times New Roman"/>
                          <a:cs typeface="Arial"/>
                        </a:rPr>
                        <a:t>The shortest path finding problem can be efficiently </a:t>
                      </a:r>
                    </a:p>
                    <a:p>
                      <a:pPr algn="ctr">
                        <a:lnSpc>
                          <a:spcPct val="115000"/>
                        </a:lnSpc>
                        <a:spcAft>
                          <a:spcPts val="0"/>
                        </a:spcAft>
                        <a:tabLst>
                          <a:tab pos="3450590" algn="l"/>
                        </a:tabLst>
                      </a:pPr>
                      <a:r>
                        <a:rPr lang="en-US" sz="1100" b="1" dirty="0">
                          <a:effectLst/>
                          <a:latin typeface="Calibri"/>
                          <a:ea typeface="Times New Roman"/>
                          <a:cs typeface="Arial"/>
                        </a:rPr>
                        <a:t>solved using bionomic algorithm which has already </a:t>
                      </a:r>
                    </a:p>
                    <a:p>
                      <a:pPr algn="ctr">
                        <a:lnSpc>
                          <a:spcPct val="115000"/>
                        </a:lnSpc>
                        <a:spcAft>
                          <a:spcPts val="0"/>
                        </a:spcAft>
                        <a:tabLst>
                          <a:tab pos="3450590" algn="l"/>
                        </a:tabLst>
                      </a:pPr>
                      <a:r>
                        <a:rPr lang="en-US" sz="1100" b="1" dirty="0">
                          <a:effectLst/>
                          <a:latin typeface="Calibri"/>
                          <a:ea typeface="Times New Roman"/>
                          <a:cs typeface="Arial"/>
                        </a:rPr>
                        <a:t>been used successfully for solving some other </a:t>
                      </a:r>
                    </a:p>
                    <a:p>
                      <a:pPr algn="ctr">
                        <a:lnSpc>
                          <a:spcPct val="115000"/>
                        </a:lnSpc>
                        <a:spcAft>
                          <a:spcPts val="0"/>
                        </a:spcAft>
                        <a:tabLst>
                          <a:tab pos="3450590" algn="l"/>
                        </a:tabLst>
                      </a:pPr>
                      <a:r>
                        <a:rPr lang="en-US" sz="1100" b="1" dirty="0">
                          <a:effectLst/>
                          <a:latin typeface="Calibri"/>
                          <a:ea typeface="Times New Roman"/>
                          <a:cs typeface="Arial"/>
                        </a:rPr>
                        <a:t>optimization and searching problems. </a:t>
                      </a:r>
                    </a:p>
                    <a:p>
                      <a:pPr algn="ctr">
                        <a:lnSpc>
                          <a:spcPct val="115000"/>
                        </a:lnSpc>
                        <a:spcAft>
                          <a:spcPts val="0"/>
                        </a:spcAft>
                        <a:tabLst>
                          <a:tab pos="3450590" algn="l"/>
                        </a:tabLst>
                      </a:pPr>
                      <a:r>
                        <a:rPr lang="en-US" sz="1100" b="1" dirty="0">
                          <a:effectLst/>
                          <a:latin typeface="Calibri"/>
                          <a:ea typeface="Times New Roman"/>
                          <a:cs typeface="Arial"/>
                        </a:rPr>
                        <a:t> </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The shortest path finding problem .</a:t>
                      </a:r>
                    </a:p>
                    <a:p>
                      <a:pPr algn="ctr">
                        <a:lnSpc>
                          <a:spcPct val="115000"/>
                        </a:lnSpc>
                        <a:spcAft>
                          <a:spcPts val="0"/>
                        </a:spcAft>
                        <a:tabLst>
                          <a:tab pos="3450590" algn="l"/>
                        </a:tabLst>
                      </a:pPr>
                      <a:r>
                        <a:rPr lang="en-US" sz="1100" b="1">
                          <a:effectLst/>
                          <a:latin typeface="Calibri"/>
                          <a:ea typeface="Times New Roman"/>
                          <a:cs typeface="Arial"/>
                        </a:rPr>
                        <a:t>optimization and searching problems.</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5</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Dijkstra’s algorithm is </a:t>
                      </a:r>
                    </a:p>
                    <a:p>
                      <a:pPr algn="ctr">
                        <a:lnSpc>
                          <a:spcPct val="115000"/>
                        </a:lnSpc>
                        <a:spcAft>
                          <a:spcPts val="0"/>
                        </a:spcAft>
                        <a:tabLst>
                          <a:tab pos="3450590" algn="l"/>
                        </a:tabLst>
                      </a:pPr>
                      <a:r>
                        <a:rPr lang="en-US" sz="1100" b="1">
                          <a:effectLst/>
                          <a:latin typeface="Calibri"/>
                          <a:ea typeface="Times New Roman"/>
                          <a:cs typeface="Arial"/>
                        </a:rPr>
                        <a:t>not concerned with an optimum </a:t>
                      </a:r>
                    </a:p>
                    <a:p>
                      <a:pPr algn="ctr">
                        <a:lnSpc>
                          <a:spcPct val="115000"/>
                        </a:lnSpc>
                        <a:spcAft>
                          <a:spcPts val="0"/>
                        </a:spcAft>
                        <a:tabLst>
                          <a:tab pos="3450590" algn="l"/>
                        </a:tabLst>
                      </a:pPr>
                      <a:r>
                        <a:rPr lang="en-US" sz="1100" b="1">
                          <a:effectLst/>
                          <a:latin typeface="Calibri"/>
                          <a:ea typeface="Times New Roman"/>
                          <a:cs typeface="Arial"/>
                        </a:rPr>
                        <a:t>solution, it rather finds the best path by any mean. </a:t>
                      </a:r>
                    </a:p>
                    <a:p>
                      <a:pPr algn="ctr">
                        <a:lnSpc>
                          <a:spcPct val="115000"/>
                        </a:lnSpc>
                        <a:spcAft>
                          <a:spcPts val="0"/>
                        </a:spcAft>
                        <a:tabLst>
                          <a:tab pos="3450590" algn="l"/>
                        </a:tabLst>
                      </a:pPr>
                      <a:r>
                        <a:rPr lang="en-US" sz="1100" b="1">
                          <a:effectLst/>
                          <a:latin typeface="Calibri"/>
                          <a:ea typeface="Times New Roman"/>
                          <a:cs typeface="Arial"/>
                        </a:rPr>
                        <a:t>As mentioned earlier that BA follows the GA </a:t>
                      </a:r>
                    </a:p>
                    <a:p>
                      <a:pPr algn="ctr">
                        <a:lnSpc>
                          <a:spcPct val="115000"/>
                        </a:lnSpc>
                        <a:spcAft>
                          <a:spcPts val="0"/>
                        </a:spcAft>
                        <a:tabLst>
                          <a:tab pos="3450590" algn="l"/>
                        </a:tabLst>
                      </a:pPr>
                      <a:r>
                        <a:rPr lang="en-US" sz="1100" b="1">
                          <a:effectLst/>
                          <a:latin typeface="Calibri"/>
                          <a:ea typeface="Times New Roman"/>
                          <a:cs typeface="Arial"/>
                        </a:rPr>
                        <a:t>framework for the most part; this implies that basic </a:t>
                      </a:r>
                    </a:p>
                    <a:p>
                      <a:pPr algn="ctr">
                        <a:lnSpc>
                          <a:spcPct val="115000"/>
                        </a:lnSpc>
                        <a:spcAft>
                          <a:spcPts val="0"/>
                        </a:spcAft>
                        <a:tabLst>
                          <a:tab pos="3450590" algn="l"/>
                        </a:tabLst>
                      </a:pPr>
                      <a:r>
                        <a:rPr lang="en-US" sz="1100" b="1">
                          <a:effectLst/>
                          <a:latin typeface="Calibri"/>
                          <a:ea typeface="Times New Roman"/>
                          <a:cs typeface="Arial"/>
                        </a:rPr>
                        <a:t>parameters will be the same as for GA</a:t>
                      </a:r>
                    </a:p>
                  </a:txBody>
                  <a:tcPr marL="68580" marR="68580" marT="0" marB="0">
                    <a:solidFill>
                      <a:schemeClr val="accent2">
                        <a:lumMod val="40000"/>
                        <a:lumOff val="60000"/>
                      </a:schemeClr>
                    </a:solidFill>
                  </a:tcPr>
                </a:tc>
                <a:extLst>
                  <a:ext uri="{0D108BD9-81ED-4DB2-BD59-A6C34878D82A}">
                    <a16:rowId xmlns:a16="http://schemas.microsoft.com/office/drawing/2014/main" val="10000"/>
                  </a:ext>
                </a:extLst>
              </a:tr>
              <a:tr h="1501387">
                <a:tc>
                  <a:txBody>
                    <a:bodyPr/>
                    <a:lstStyle/>
                    <a:p>
                      <a:pPr marL="90170" indent="-90170" algn="ctr">
                        <a:lnSpc>
                          <a:spcPct val="115000"/>
                        </a:lnSpc>
                        <a:spcAft>
                          <a:spcPts val="0"/>
                        </a:spcAft>
                        <a:tabLst>
                          <a:tab pos="3450590" algn="l"/>
                        </a:tabLst>
                      </a:pPr>
                      <a:r>
                        <a:rPr lang="en-US" sz="1100" b="1" dirty="0">
                          <a:effectLst/>
                          <a:latin typeface="Calibri"/>
                          <a:ea typeface="Times New Roman"/>
                          <a:cs typeface="Arial"/>
                        </a:rPr>
                        <a:t>ROUTING USING GENETIC ALGORITHM FOR LARGE </a:t>
                      </a:r>
                    </a:p>
                    <a:p>
                      <a:pPr marL="90170" indent="-90170" algn="ctr">
                        <a:lnSpc>
                          <a:spcPct val="115000"/>
                        </a:lnSpc>
                        <a:spcAft>
                          <a:spcPts val="0"/>
                        </a:spcAft>
                        <a:tabLst>
                          <a:tab pos="3450590" algn="l"/>
                        </a:tabLst>
                      </a:pPr>
                      <a:r>
                        <a:rPr lang="en-US" sz="1100" b="1" dirty="0">
                          <a:effectLst/>
                          <a:latin typeface="Calibri"/>
                          <a:ea typeface="Times New Roman"/>
                          <a:cs typeface="Arial"/>
                        </a:rPr>
                        <a:t>NETWORKS</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dirty="0">
                          <a:effectLst/>
                          <a:latin typeface="Calibri"/>
                          <a:ea typeface="Times New Roman"/>
                          <a:cs typeface="Arial"/>
                        </a:rPr>
                        <a:t>2010</a:t>
                      </a:r>
                    </a:p>
                    <a:p>
                      <a:pPr algn="ctr">
                        <a:lnSpc>
                          <a:spcPct val="115000"/>
                        </a:lnSpc>
                        <a:spcAft>
                          <a:spcPts val="0"/>
                        </a:spcAft>
                        <a:tabLst>
                          <a:tab pos="3450590" algn="l"/>
                        </a:tabLst>
                      </a:pPr>
                      <a:r>
                        <a:rPr lang="en-US" sz="1100" b="1" dirty="0" err="1">
                          <a:effectLst/>
                          <a:latin typeface="Calibri"/>
                          <a:ea typeface="Times New Roman"/>
                          <a:cs typeface="Arial"/>
                        </a:rPr>
                        <a:t>Diyala</a:t>
                      </a:r>
                      <a:r>
                        <a:rPr lang="en-US" sz="1100" b="1" dirty="0">
                          <a:effectLst/>
                          <a:latin typeface="Calibri"/>
                          <a:ea typeface="Times New Roman"/>
                          <a:cs typeface="Arial"/>
                        </a:rPr>
                        <a:t> Journal of Engineering Sciences</a:t>
                      </a:r>
                    </a:p>
                  </a:txBody>
                  <a:tcPr marL="68580" marR="68580" marT="0" marB="0">
                    <a:solidFill>
                      <a:schemeClr val="accent2">
                        <a:lumMod val="40000"/>
                        <a:lumOff val="60000"/>
                      </a:schemeClr>
                    </a:solidFill>
                  </a:tcPr>
                </a:tc>
                <a:tc>
                  <a:txBody>
                    <a:bodyPr/>
                    <a:lstStyle/>
                    <a:p>
                      <a:pPr algn="ctr">
                        <a:lnSpc>
                          <a:spcPct val="115000"/>
                        </a:lnSpc>
                        <a:spcAft>
                          <a:spcPts val="0"/>
                        </a:spcAft>
                      </a:pPr>
                      <a:r>
                        <a:rPr lang="en-US" sz="1100" b="1">
                          <a:effectLst/>
                          <a:latin typeface="Calibri"/>
                          <a:ea typeface="Times New Roman"/>
                          <a:cs typeface="Arial"/>
                        </a:rPr>
                        <a:t>Using genetic algorithm for solving the shortest path routing problem. </a:t>
                      </a:r>
                    </a:p>
                    <a:p>
                      <a:pPr algn="ctr">
                        <a:lnSpc>
                          <a:spcPct val="115000"/>
                        </a:lnSpc>
                        <a:spcAft>
                          <a:spcPts val="0"/>
                        </a:spcAft>
                      </a:pPr>
                      <a:r>
                        <a:rPr lang="en-US" sz="1100" b="1">
                          <a:effectLst/>
                          <a:latin typeface="Calibri"/>
                          <a:ea typeface="Times New Roman"/>
                          <a:cs typeface="Arial"/>
                        </a:rPr>
                        <a:t>The reproduction, crossover and the mutation operations work on variable-length chromosomes.</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propose a detailed genetic algorithm in order to optimize routing tables </a:t>
                      </a:r>
                    </a:p>
                    <a:p>
                      <a:pPr algn="ctr">
                        <a:lnSpc>
                          <a:spcPct val="115000"/>
                        </a:lnSpc>
                        <a:spcAft>
                          <a:spcPts val="0"/>
                        </a:spcAft>
                        <a:tabLst>
                          <a:tab pos="3450590" algn="l"/>
                        </a:tabLst>
                      </a:pPr>
                      <a:r>
                        <a:rPr lang="en-US" sz="1100" b="1">
                          <a:effectLst/>
                          <a:latin typeface="Calibri"/>
                          <a:ea typeface="Times New Roman"/>
                          <a:cs typeface="Arial"/>
                        </a:rPr>
                        <a:t>and to enhance the performance of the routers.</a:t>
                      </a:r>
                    </a:p>
                  </a:txBody>
                  <a:tcPr marL="68580" marR="68580" marT="0" marB="0">
                    <a:solidFill>
                      <a:schemeClr val="accent2">
                        <a:lumMod val="40000"/>
                        <a:lumOff val="60000"/>
                      </a:schemeClr>
                    </a:solidFill>
                  </a:tcPr>
                </a:tc>
                <a:tc>
                  <a:txBody>
                    <a:bodyPr/>
                    <a:lstStyle/>
                    <a:p>
                      <a:pPr algn="ctr">
                        <a:lnSpc>
                          <a:spcPct val="115000"/>
                        </a:lnSpc>
                        <a:spcAft>
                          <a:spcPts val="0"/>
                        </a:spcAft>
                      </a:pPr>
                      <a:r>
                        <a:rPr lang="en-US" sz="1100" b="1" dirty="0">
                          <a:effectLst/>
                          <a:latin typeface="Calibri"/>
                          <a:ea typeface="Times New Roman"/>
                          <a:cs typeface="Arial"/>
                        </a:rPr>
                        <a:t>Step1: Generate the graph with cost for each path. Initialize the global variables and the population</a:t>
                      </a:r>
                    </a:p>
                    <a:p>
                      <a:pPr algn="ctr">
                        <a:lnSpc>
                          <a:spcPct val="115000"/>
                        </a:lnSpc>
                        <a:spcAft>
                          <a:spcPts val="0"/>
                        </a:spcAft>
                      </a:pPr>
                      <a:r>
                        <a:rPr lang="en-US" sz="1100" b="1" dirty="0">
                          <a:effectLst/>
                          <a:latin typeface="Calibri"/>
                          <a:ea typeface="Times New Roman"/>
                          <a:cs typeface="Arial"/>
                        </a:rPr>
                        <a:t>Step2: Choose the source and destination node to generate all the paths between the desired nodes.</a:t>
                      </a:r>
                    </a:p>
                    <a:p>
                      <a:pPr algn="ctr">
                        <a:lnSpc>
                          <a:spcPct val="115000"/>
                        </a:lnSpc>
                        <a:spcAft>
                          <a:spcPts val="0"/>
                        </a:spcAft>
                      </a:pPr>
                      <a:r>
                        <a:rPr lang="en-US" sz="1100" b="1" dirty="0">
                          <a:effectLst/>
                          <a:latin typeface="Calibri"/>
                          <a:ea typeface="Times New Roman"/>
                          <a:cs typeface="Arial"/>
                        </a:rPr>
                        <a:t>Step3: Calculate the fitness of all the paths generated in the previous step</a:t>
                      </a:r>
                    </a:p>
                    <a:p>
                      <a:pPr algn="ctr">
                        <a:lnSpc>
                          <a:spcPct val="115000"/>
                        </a:lnSpc>
                        <a:spcAft>
                          <a:spcPts val="0"/>
                        </a:spcAft>
                        <a:tabLst>
                          <a:tab pos="3450590" algn="l"/>
                        </a:tabLst>
                      </a:pPr>
                      <a:r>
                        <a:rPr lang="en-US" sz="1100" b="1" dirty="0">
                          <a:effectLst/>
                          <a:latin typeface="Calibri"/>
                          <a:ea typeface="Times New Roman"/>
                          <a:cs typeface="Arial"/>
                        </a:rPr>
                        <a:t> </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routing optimization in large </a:t>
                      </a:r>
                    </a:p>
                    <a:p>
                      <a:pPr algn="ctr">
                        <a:lnSpc>
                          <a:spcPct val="115000"/>
                        </a:lnSpc>
                        <a:spcAft>
                          <a:spcPts val="0"/>
                        </a:spcAft>
                        <a:tabLst>
                          <a:tab pos="3450590" algn="l"/>
                        </a:tabLst>
                      </a:pPr>
                      <a:r>
                        <a:rPr lang="en-US" sz="1100" b="1">
                          <a:effectLst/>
                          <a:latin typeface="Calibri"/>
                          <a:ea typeface="Times New Roman"/>
                          <a:cs typeface="Arial"/>
                        </a:rPr>
                        <a:t>networks</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a:effectLst/>
                          <a:latin typeface="Calibri"/>
                          <a:ea typeface="Times New Roman"/>
                          <a:cs typeface="Arial"/>
                        </a:rPr>
                        <a:t>6</a:t>
                      </a:r>
                    </a:p>
                  </a:txBody>
                  <a:tcPr marL="68580" marR="68580" marT="0" marB="0">
                    <a:solidFill>
                      <a:schemeClr val="accent2">
                        <a:lumMod val="40000"/>
                        <a:lumOff val="60000"/>
                      </a:schemeClr>
                    </a:solidFill>
                  </a:tcPr>
                </a:tc>
                <a:tc>
                  <a:txBody>
                    <a:bodyPr/>
                    <a:lstStyle/>
                    <a:p>
                      <a:pPr algn="ctr">
                        <a:lnSpc>
                          <a:spcPct val="115000"/>
                        </a:lnSpc>
                        <a:spcAft>
                          <a:spcPts val="0"/>
                        </a:spcAft>
                        <a:tabLst>
                          <a:tab pos="3450590" algn="l"/>
                        </a:tabLst>
                      </a:pPr>
                      <a:r>
                        <a:rPr lang="en-US" sz="1100" b="1" dirty="0">
                          <a:effectLst/>
                          <a:latin typeface="Calibri"/>
                          <a:ea typeface="Times New Roman"/>
                          <a:cs typeface="Arial"/>
                        </a:rPr>
                        <a:t>First use the </a:t>
                      </a:r>
                    </a:p>
                    <a:p>
                      <a:pPr algn="ctr">
                        <a:lnSpc>
                          <a:spcPct val="115000"/>
                        </a:lnSpc>
                        <a:spcAft>
                          <a:spcPts val="0"/>
                        </a:spcAft>
                        <a:tabLst>
                          <a:tab pos="3450590" algn="l"/>
                        </a:tabLst>
                      </a:pPr>
                      <a:r>
                        <a:rPr lang="en-US" sz="1100" b="1" smtClean="0">
                          <a:effectLst/>
                          <a:latin typeface="Calibri"/>
                          <a:ea typeface="Times New Roman"/>
                          <a:cs typeface="Arial"/>
                        </a:rPr>
                        <a:t>Dijkstra </a:t>
                      </a:r>
                      <a:r>
                        <a:rPr lang="en-US" sz="1100" b="1" dirty="0">
                          <a:effectLst/>
                          <a:latin typeface="Calibri"/>
                          <a:ea typeface="Times New Roman"/>
                          <a:cs typeface="Arial"/>
                        </a:rPr>
                        <a:t>but if the path takes long time to deliver the packets because of overloading immediately </a:t>
                      </a:r>
                    </a:p>
                    <a:p>
                      <a:pPr algn="ctr">
                        <a:lnSpc>
                          <a:spcPct val="115000"/>
                        </a:lnSpc>
                        <a:spcAft>
                          <a:spcPts val="0"/>
                        </a:spcAft>
                        <a:tabLst>
                          <a:tab pos="3450590" algn="l"/>
                        </a:tabLst>
                      </a:pPr>
                      <a:r>
                        <a:rPr lang="en-US" sz="1100" b="1" dirty="0">
                          <a:effectLst/>
                          <a:latin typeface="Calibri"/>
                          <a:ea typeface="Times New Roman"/>
                          <a:cs typeface="Arial"/>
                        </a:rPr>
                        <a:t>use the genetic algorithm.</a:t>
                      </a:r>
                    </a:p>
                  </a:txBody>
                  <a:tcPr marL="68580" marR="68580" marT="0" marB="0">
                    <a:solidFill>
                      <a:schemeClr val="accent2">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179786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569734812"/>
              </p:ext>
            </p:extLst>
          </p:nvPr>
        </p:nvGraphicFramePr>
        <p:xfrm>
          <a:off x="2" y="1371600"/>
          <a:ext cx="9143997" cy="5284304"/>
        </p:xfrm>
        <a:graphic>
          <a:graphicData uri="http://schemas.openxmlformats.org/drawingml/2006/table">
            <a:tbl>
              <a:tblPr firstRow="1" firstCol="1" bandRow="1">
                <a:tableStyleId>{5DA37D80-6434-44D0-A028-1B22A696006F}</a:tableStyleId>
              </a:tblPr>
              <a:tblGrid>
                <a:gridCol w="1268999">
                  <a:extLst>
                    <a:ext uri="{9D8B030D-6E8A-4147-A177-3AD203B41FA5}">
                      <a16:colId xmlns:a16="http://schemas.microsoft.com/office/drawing/2014/main" val="20000"/>
                    </a:ext>
                  </a:extLst>
                </a:gridCol>
                <a:gridCol w="1272689">
                  <a:extLst>
                    <a:ext uri="{9D8B030D-6E8A-4147-A177-3AD203B41FA5}">
                      <a16:colId xmlns:a16="http://schemas.microsoft.com/office/drawing/2014/main" val="20001"/>
                    </a:ext>
                  </a:extLst>
                </a:gridCol>
                <a:gridCol w="1051353">
                  <a:extLst>
                    <a:ext uri="{9D8B030D-6E8A-4147-A177-3AD203B41FA5}">
                      <a16:colId xmlns:a16="http://schemas.microsoft.com/office/drawing/2014/main" val="20002"/>
                    </a:ext>
                  </a:extLst>
                </a:gridCol>
                <a:gridCol w="1080863">
                  <a:extLst>
                    <a:ext uri="{9D8B030D-6E8A-4147-A177-3AD203B41FA5}">
                      <a16:colId xmlns:a16="http://schemas.microsoft.com/office/drawing/2014/main" val="20003"/>
                    </a:ext>
                  </a:extLst>
                </a:gridCol>
                <a:gridCol w="1461749">
                  <a:extLst>
                    <a:ext uri="{9D8B030D-6E8A-4147-A177-3AD203B41FA5}">
                      <a16:colId xmlns:a16="http://schemas.microsoft.com/office/drawing/2014/main" val="20004"/>
                    </a:ext>
                  </a:extLst>
                </a:gridCol>
                <a:gridCol w="1288367">
                  <a:extLst>
                    <a:ext uri="{9D8B030D-6E8A-4147-A177-3AD203B41FA5}">
                      <a16:colId xmlns:a16="http://schemas.microsoft.com/office/drawing/2014/main" val="20005"/>
                    </a:ext>
                  </a:extLst>
                </a:gridCol>
                <a:gridCol w="310795">
                  <a:extLst>
                    <a:ext uri="{9D8B030D-6E8A-4147-A177-3AD203B41FA5}">
                      <a16:colId xmlns:a16="http://schemas.microsoft.com/office/drawing/2014/main" val="20006"/>
                    </a:ext>
                  </a:extLst>
                </a:gridCol>
                <a:gridCol w="1409182">
                  <a:extLst>
                    <a:ext uri="{9D8B030D-6E8A-4147-A177-3AD203B41FA5}">
                      <a16:colId xmlns:a16="http://schemas.microsoft.com/office/drawing/2014/main" val="20007"/>
                    </a:ext>
                  </a:extLst>
                </a:gridCol>
              </a:tblGrid>
              <a:tr h="3200400">
                <a:tc>
                  <a:txBody>
                    <a:bodyPr/>
                    <a:lstStyle/>
                    <a:p>
                      <a:pPr algn="r">
                        <a:lnSpc>
                          <a:spcPct val="115000"/>
                        </a:lnSpc>
                        <a:spcAft>
                          <a:spcPts val="0"/>
                        </a:spcAft>
                        <a:tabLst>
                          <a:tab pos="3450590" algn="l"/>
                        </a:tabLst>
                      </a:pPr>
                      <a:r>
                        <a:rPr lang="en-US" sz="1100" dirty="0">
                          <a:effectLst/>
                          <a:latin typeface="Calibri"/>
                          <a:ea typeface="Times New Roman"/>
                          <a:cs typeface="Arial"/>
                        </a:rPr>
                        <a:t>A Genetic Algorithm for Shortest Path Routing Problem and the Sizing of Populations</a:t>
                      </a:r>
                    </a:p>
                    <a:p>
                      <a:pPr marL="90170" indent="-90170" algn="r">
                        <a:lnSpc>
                          <a:spcPct val="115000"/>
                        </a:lnSpc>
                        <a:spcAft>
                          <a:spcPts val="0"/>
                        </a:spcAft>
                        <a:tabLst>
                          <a:tab pos="3450590" algn="l"/>
                        </a:tabLst>
                      </a:pPr>
                      <a:r>
                        <a:rPr lang="en-US" sz="1100" dirty="0">
                          <a:effectLst/>
                          <a:latin typeface="Calibri"/>
                          <a:ea typeface="Times New Roman"/>
                          <a:cs typeface="Arial"/>
                        </a:rPr>
                        <a:t> </a:t>
                      </a:r>
                    </a:p>
                  </a:txBody>
                  <a:tcPr marL="68580" marR="68580" marT="0" marB="0" anchor="ctr">
                    <a:solidFill>
                      <a:schemeClr val="accent2">
                        <a:lumMod val="40000"/>
                        <a:lumOff val="60000"/>
                      </a:schemeClr>
                    </a:solidFill>
                  </a:tcPr>
                </a:tc>
                <a:tc>
                  <a:txBody>
                    <a:bodyPr/>
                    <a:lstStyle/>
                    <a:p>
                      <a:pPr algn="r">
                        <a:lnSpc>
                          <a:spcPct val="115000"/>
                        </a:lnSpc>
                        <a:spcAft>
                          <a:spcPts val="0"/>
                        </a:spcAft>
                        <a:tabLst>
                          <a:tab pos="3450590" algn="l"/>
                        </a:tabLst>
                      </a:pPr>
                      <a:r>
                        <a:rPr lang="en-US" sz="1100" dirty="0">
                          <a:effectLst/>
                          <a:latin typeface="Calibri"/>
                          <a:ea typeface="Times New Roman"/>
                          <a:cs typeface="Arial"/>
                        </a:rPr>
                        <a:t>2002</a:t>
                      </a:r>
                    </a:p>
                    <a:p>
                      <a:pPr algn="r">
                        <a:lnSpc>
                          <a:spcPct val="115000"/>
                        </a:lnSpc>
                        <a:spcAft>
                          <a:spcPts val="0"/>
                        </a:spcAft>
                        <a:tabLst>
                          <a:tab pos="3450590" algn="l"/>
                        </a:tabLst>
                      </a:pPr>
                      <a:r>
                        <a:rPr lang="en-US" sz="1100" dirty="0">
                          <a:effectLst/>
                          <a:latin typeface="Calibri"/>
                          <a:ea typeface="Times New Roman"/>
                          <a:cs typeface="Arial"/>
                        </a:rPr>
                        <a:t>IEEE TRANSACTIONS ON EVOLUTIONARY COMPUTATION</a:t>
                      </a:r>
                    </a:p>
                  </a:txBody>
                  <a:tcPr marL="68580" marR="68580" marT="0" marB="0" anchor="ctr">
                    <a:solidFill>
                      <a:schemeClr val="accent2">
                        <a:lumMod val="40000"/>
                        <a:lumOff val="60000"/>
                      </a:schemeClr>
                    </a:solidFill>
                  </a:tcPr>
                </a:tc>
                <a:tc>
                  <a:txBody>
                    <a:bodyPr/>
                    <a:lstStyle/>
                    <a:p>
                      <a:pPr algn="r">
                        <a:lnSpc>
                          <a:spcPct val="115000"/>
                        </a:lnSpc>
                        <a:spcAft>
                          <a:spcPts val="0"/>
                        </a:spcAft>
                      </a:pPr>
                      <a:r>
                        <a:rPr lang="en-US" sz="1100" dirty="0">
                          <a:effectLst/>
                          <a:latin typeface="Calibri"/>
                          <a:ea typeface="Times New Roman"/>
                          <a:cs typeface="Arial"/>
                        </a:rPr>
                        <a:t>presents genetic algorithmic approach to the shortest path routing problem. Variable-length chromosomes  and their genes </a:t>
                      </a:r>
                    </a:p>
                  </a:txBody>
                  <a:tcPr marL="68580" marR="68580" marT="0" marB="0" anchor="ctr">
                    <a:solidFill>
                      <a:schemeClr val="accent2">
                        <a:lumMod val="40000"/>
                        <a:lumOff val="60000"/>
                      </a:schemeClr>
                    </a:solidFill>
                  </a:tcPr>
                </a:tc>
                <a:tc>
                  <a:txBody>
                    <a:bodyPr/>
                    <a:lstStyle/>
                    <a:p>
                      <a:pPr algn="r">
                        <a:lnSpc>
                          <a:spcPct val="115000"/>
                        </a:lnSpc>
                        <a:spcAft>
                          <a:spcPts val="0"/>
                        </a:spcAft>
                        <a:tabLst>
                          <a:tab pos="3450590" algn="l"/>
                        </a:tabLst>
                      </a:pPr>
                      <a:r>
                        <a:rPr lang="en-US" sz="1100">
                          <a:effectLst/>
                          <a:latin typeface="Calibri"/>
                          <a:ea typeface="Times New Roman"/>
                          <a:cs typeface="Arial"/>
                        </a:rPr>
                        <a:t> </a:t>
                      </a:r>
                    </a:p>
                  </a:txBody>
                  <a:tcPr marL="68580" marR="68580" marT="0" marB="0" anchor="ctr">
                    <a:solidFill>
                      <a:schemeClr val="accent2">
                        <a:lumMod val="40000"/>
                        <a:lumOff val="60000"/>
                      </a:schemeClr>
                    </a:solidFill>
                  </a:tcPr>
                </a:tc>
                <a:tc>
                  <a:txBody>
                    <a:bodyPr/>
                    <a:lstStyle/>
                    <a:p>
                      <a:pPr algn="r">
                        <a:lnSpc>
                          <a:spcPct val="115000"/>
                        </a:lnSpc>
                        <a:spcAft>
                          <a:spcPts val="0"/>
                        </a:spcAft>
                      </a:pPr>
                      <a:r>
                        <a:rPr lang="en-US" sz="1100">
                          <a:effectLst/>
                          <a:latin typeface="Calibri"/>
                          <a:ea typeface="Times New Roman"/>
                          <a:cs typeface="Arial"/>
                        </a:rPr>
                        <a:t> </a:t>
                      </a:r>
                    </a:p>
                  </a:txBody>
                  <a:tcPr marL="68580" marR="68580" marT="0" marB="0" anchor="ctr">
                    <a:solidFill>
                      <a:schemeClr val="accent2">
                        <a:lumMod val="40000"/>
                        <a:lumOff val="60000"/>
                      </a:schemeClr>
                    </a:solidFill>
                  </a:tcPr>
                </a:tc>
                <a:tc>
                  <a:txBody>
                    <a:bodyPr/>
                    <a:lstStyle/>
                    <a:p>
                      <a:pPr algn="r">
                        <a:lnSpc>
                          <a:spcPct val="115000"/>
                        </a:lnSpc>
                        <a:spcAft>
                          <a:spcPts val="0"/>
                        </a:spcAft>
                        <a:tabLst>
                          <a:tab pos="3450590" algn="l"/>
                        </a:tabLst>
                      </a:pPr>
                      <a:r>
                        <a:rPr lang="en-US" sz="1100">
                          <a:effectLst/>
                          <a:latin typeface="Calibri"/>
                          <a:ea typeface="Times New Roman"/>
                          <a:cs typeface="Arial"/>
                        </a:rPr>
                        <a:t>shortest path (SP) routing problem</a:t>
                      </a:r>
                    </a:p>
                    <a:p>
                      <a:pPr algn="r">
                        <a:lnSpc>
                          <a:spcPct val="115000"/>
                        </a:lnSpc>
                        <a:spcAft>
                          <a:spcPts val="0"/>
                        </a:spcAft>
                        <a:tabLst>
                          <a:tab pos="3450590" algn="l"/>
                        </a:tabLst>
                      </a:pPr>
                      <a:r>
                        <a:rPr lang="en-US" sz="1100">
                          <a:effectLst/>
                          <a:latin typeface="Calibri"/>
                          <a:ea typeface="Times New Roman"/>
                          <a:cs typeface="Arial"/>
                        </a:rPr>
                        <a:t> </a:t>
                      </a:r>
                    </a:p>
                    <a:p>
                      <a:pPr algn="r">
                        <a:lnSpc>
                          <a:spcPct val="115000"/>
                        </a:lnSpc>
                        <a:spcAft>
                          <a:spcPts val="0"/>
                        </a:spcAft>
                        <a:tabLst>
                          <a:tab pos="3450590" algn="l"/>
                        </a:tabLst>
                      </a:pPr>
                      <a:r>
                        <a:rPr lang="en-US" sz="1100">
                          <a:effectLst/>
                          <a:latin typeface="Calibri"/>
                          <a:ea typeface="Times New Roman"/>
                          <a:cs typeface="Arial"/>
                        </a:rPr>
                        <a:t>encoding the gene problem</a:t>
                      </a:r>
                    </a:p>
                    <a:p>
                      <a:pPr algn="r">
                        <a:lnSpc>
                          <a:spcPct val="115000"/>
                        </a:lnSpc>
                        <a:spcAft>
                          <a:spcPts val="0"/>
                        </a:spcAft>
                        <a:tabLst>
                          <a:tab pos="3450590" algn="l"/>
                        </a:tabLst>
                      </a:pPr>
                      <a:r>
                        <a:rPr lang="en-US" sz="1100">
                          <a:effectLst/>
                          <a:latin typeface="Calibri"/>
                          <a:ea typeface="Times New Roman"/>
                          <a:cs typeface="Arial"/>
                        </a:rPr>
                        <a:t> </a:t>
                      </a:r>
                    </a:p>
                  </a:txBody>
                  <a:tcPr marL="68580" marR="68580" marT="0" marB="0" anchor="ctr">
                    <a:solidFill>
                      <a:schemeClr val="accent2">
                        <a:lumMod val="40000"/>
                        <a:lumOff val="60000"/>
                      </a:schemeClr>
                    </a:solidFill>
                  </a:tcPr>
                </a:tc>
                <a:tc>
                  <a:txBody>
                    <a:bodyPr/>
                    <a:lstStyle/>
                    <a:p>
                      <a:pPr algn="r">
                        <a:lnSpc>
                          <a:spcPct val="115000"/>
                        </a:lnSpc>
                        <a:spcAft>
                          <a:spcPts val="0"/>
                        </a:spcAft>
                        <a:tabLst>
                          <a:tab pos="3450590" algn="l"/>
                        </a:tabLst>
                      </a:pPr>
                      <a:r>
                        <a:rPr lang="en-US" sz="1100">
                          <a:effectLst/>
                          <a:latin typeface="Calibri"/>
                          <a:ea typeface="Times New Roman"/>
                          <a:cs typeface="Arial"/>
                        </a:rPr>
                        <a:t>7</a:t>
                      </a:r>
                    </a:p>
                  </a:txBody>
                  <a:tcPr marL="68580" marR="68580" marT="0" marB="0" anchor="ctr">
                    <a:solidFill>
                      <a:schemeClr val="accent2">
                        <a:lumMod val="40000"/>
                        <a:lumOff val="60000"/>
                      </a:schemeClr>
                    </a:solidFill>
                  </a:tcPr>
                </a:tc>
                <a:tc>
                  <a:txBody>
                    <a:bodyPr/>
                    <a:lstStyle/>
                    <a:p>
                      <a:pPr algn="r">
                        <a:lnSpc>
                          <a:spcPct val="115000"/>
                        </a:lnSpc>
                        <a:spcAft>
                          <a:spcPts val="0"/>
                        </a:spcAft>
                        <a:tabLst>
                          <a:tab pos="3450590" algn="l"/>
                        </a:tabLst>
                      </a:pPr>
                      <a:r>
                        <a:rPr lang="en-US" sz="1100" dirty="0">
                          <a:effectLst/>
                          <a:latin typeface="Calibri"/>
                          <a:ea typeface="Times New Roman"/>
                          <a:cs typeface="Arial"/>
                        </a:rPr>
                        <a:t> </a:t>
                      </a:r>
                    </a:p>
                  </a:txBody>
                  <a:tcPr marL="68580" marR="68580" marT="0" marB="0" anchor="ctr">
                    <a:solidFill>
                      <a:schemeClr val="accent2">
                        <a:lumMod val="40000"/>
                        <a:lumOff val="60000"/>
                      </a:schemeClr>
                    </a:solidFill>
                  </a:tcPr>
                </a:tc>
                <a:extLst>
                  <a:ext uri="{0D108BD9-81ED-4DB2-BD59-A6C34878D82A}">
                    <a16:rowId xmlns:a16="http://schemas.microsoft.com/office/drawing/2014/main" val="10000"/>
                  </a:ext>
                </a:extLst>
              </a:tr>
              <a:tr h="2083904">
                <a:tc>
                  <a:txBody>
                    <a:bodyPr/>
                    <a:lstStyle/>
                    <a:p>
                      <a:pPr marL="90170" indent="-90170" algn="r">
                        <a:lnSpc>
                          <a:spcPct val="115000"/>
                        </a:lnSpc>
                        <a:spcAft>
                          <a:spcPts val="0"/>
                        </a:spcAft>
                        <a:tabLst>
                          <a:tab pos="3450590" algn="l"/>
                        </a:tabLst>
                      </a:pPr>
                      <a:endParaRPr lang="en-US" sz="1000" dirty="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a:effectLst/>
                        <a:latin typeface="Calibri"/>
                        <a:ea typeface="Times New Roman"/>
                        <a:cs typeface="Arial"/>
                      </a:endParaRPr>
                    </a:p>
                  </a:txBody>
                  <a:tcPr marL="35001" marR="35001" marT="0" marB="0" anchor="ctr">
                    <a:solidFill>
                      <a:schemeClr val="accent2">
                        <a:lumMod val="40000"/>
                        <a:lumOff val="60000"/>
                      </a:schemeClr>
                    </a:solidFill>
                  </a:tcPr>
                </a:tc>
                <a:tc>
                  <a:txBody>
                    <a:bodyPr/>
                    <a:lstStyle/>
                    <a:p>
                      <a:pPr algn="r">
                        <a:lnSpc>
                          <a:spcPct val="115000"/>
                        </a:lnSpc>
                        <a:spcAft>
                          <a:spcPts val="0"/>
                        </a:spcAft>
                        <a:tabLst>
                          <a:tab pos="3450590" algn="l"/>
                        </a:tabLst>
                      </a:pPr>
                      <a:endParaRPr lang="en-US" sz="1000" dirty="0">
                        <a:effectLst/>
                        <a:latin typeface="Calibri"/>
                        <a:ea typeface="Times New Roman"/>
                        <a:cs typeface="Arial"/>
                      </a:endParaRPr>
                    </a:p>
                  </a:txBody>
                  <a:tcPr marL="35001" marR="35001" marT="0" marB="0" anchor="ctr">
                    <a:solidFill>
                      <a:schemeClr val="accent2">
                        <a:lumMod val="40000"/>
                        <a:lumOff val="6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923279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443498786"/>
              </p:ext>
            </p:extLst>
          </p:nvPr>
        </p:nvGraphicFramePr>
        <p:xfrm>
          <a:off x="152401" y="1371600"/>
          <a:ext cx="8915399" cy="5334000"/>
        </p:xfrm>
        <a:graphic>
          <a:graphicData uri="http://schemas.openxmlformats.org/drawingml/2006/table">
            <a:tbl>
              <a:tblPr firstRow="1" bandRow="1">
                <a:tableStyleId>{284E427A-3D55-4303-BF80-6455036E1DE7}</a:tableStyleId>
              </a:tblPr>
              <a:tblGrid>
                <a:gridCol w="3793934">
                  <a:extLst>
                    <a:ext uri="{9D8B030D-6E8A-4147-A177-3AD203B41FA5}">
                      <a16:colId xmlns:a16="http://schemas.microsoft.com/office/drawing/2014/main" val="20000"/>
                    </a:ext>
                  </a:extLst>
                </a:gridCol>
                <a:gridCol w="1707155">
                  <a:extLst>
                    <a:ext uri="{9D8B030D-6E8A-4147-A177-3AD203B41FA5}">
                      <a16:colId xmlns:a16="http://schemas.microsoft.com/office/drawing/2014/main" val="20001"/>
                    </a:ext>
                  </a:extLst>
                </a:gridCol>
                <a:gridCol w="1707155">
                  <a:extLst>
                    <a:ext uri="{9D8B030D-6E8A-4147-A177-3AD203B41FA5}">
                      <a16:colId xmlns:a16="http://schemas.microsoft.com/office/drawing/2014/main" val="20002"/>
                    </a:ext>
                  </a:extLst>
                </a:gridCol>
                <a:gridCol w="1707155">
                  <a:extLst>
                    <a:ext uri="{9D8B030D-6E8A-4147-A177-3AD203B41FA5}">
                      <a16:colId xmlns:a16="http://schemas.microsoft.com/office/drawing/2014/main" val="20003"/>
                    </a:ext>
                  </a:extLst>
                </a:gridCol>
              </a:tblGrid>
              <a:tr h="303271">
                <a:tc>
                  <a:txBody>
                    <a:bodyPr/>
                    <a:lstStyle/>
                    <a:p>
                      <a:pPr algn="ctr"/>
                      <a:r>
                        <a:rPr lang="en-US" sz="1100" b="1" dirty="0" smtClean="0"/>
                        <a:t>Research</a:t>
                      </a:r>
                      <a:endParaRPr lang="en-US" sz="1100" b="1" dirty="0"/>
                    </a:p>
                  </a:txBody>
                  <a:tcPr anchor="ctr"/>
                </a:tc>
                <a:tc>
                  <a:txBody>
                    <a:bodyPr/>
                    <a:lstStyle/>
                    <a:p>
                      <a:pPr algn="ctr"/>
                      <a:r>
                        <a:rPr lang="en-US" sz="1100" b="1" dirty="0" smtClean="0"/>
                        <a:t>Method</a:t>
                      </a:r>
                      <a:endParaRPr lang="en-US" sz="1100" b="1" dirty="0"/>
                    </a:p>
                  </a:txBody>
                  <a:tcPr anchor="ctr"/>
                </a:tc>
                <a:tc>
                  <a:txBody>
                    <a:bodyPr/>
                    <a:lstStyle/>
                    <a:p>
                      <a:pPr algn="ctr"/>
                      <a:r>
                        <a:rPr lang="en-US" sz="1100" b="1" dirty="0" smtClean="0"/>
                        <a:t>Advantage</a:t>
                      </a:r>
                      <a:endParaRPr lang="en-US" sz="1100" b="1" dirty="0"/>
                    </a:p>
                  </a:txBody>
                  <a:tcPr anchor="ctr"/>
                </a:tc>
                <a:tc>
                  <a:txBody>
                    <a:bodyPr/>
                    <a:lstStyle/>
                    <a:p>
                      <a:pPr algn="ctr"/>
                      <a:r>
                        <a:rPr lang="en-US" sz="1100" b="1" smtClean="0"/>
                        <a:t>Sensible </a:t>
                      </a:r>
                      <a:endParaRPr lang="en-US" sz="1100" b="1" dirty="0"/>
                    </a:p>
                  </a:txBody>
                  <a:tcPr anchor="ctr"/>
                </a:tc>
                <a:extLst>
                  <a:ext uri="{0D108BD9-81ED-4DB2-BD59-A6C34878D82A}">
                    <a16:rowId xmlns:a16="http://schemas.microsoft.com/office/drawing/2014/main" val="10000"/>
                  </a:ext>
                </a:extLst>
              </a:tr>
              <a:tr h="1284441">
                <a:tc>
                  <a:txBody>
                    <a:bodyPr/>
                    <a:lstStyle/>
                    <a:p>
                      <a:pPr algn="ctr"/>
                      <a:r>
                        <a:rPr lang="en-US" sz="1100" b="1" dirty="0" smtClean="0"/>
                        <a:t>Most Research on </a:t>
                      </a:r>
                      <a:r>
                        <a:rPr lang="en-US" sz="1100" b="1" dirty="0" err="1" smtClean="0"/>
                        <a:t>Dijstra</a:t>
                      </a:r>
                      <a:r>
                        <a:rPr lang="en-US" sz="1100" b="1" dirty="0" smtClean="0"/>
                        <a:t> ‘s algorithm</a:t>
                      </a:r>
                      <a:endParaRPr lang="en-US" sz="1100" b="1" dirty="0"/>
                    </a:p>
                  </a:txBody>
                  <a:tcPr anchor="ctr"/>
                </a:tc>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t>The </a:t>
                      </a:r>
                      <a:r>
                        <a:rPr lang="en-US" sz="1100" b="1" dirty="0" err="1" smtClean="0"/>
                        <a:t>Dijkstra</a:t>
                      </a:r>
                      <a:r>
                        <a:rPr lang="en-US" sz="1100" b="1" dirty="0" smtClean="0"/>
                        <a:t> algorithm is considered as the most efficient method for shortest path computation in IP networks. But when the network is very big, then it becomes inefficient since a lot of computations need to be repeated(if the path takes long time to deliver the packets because of overloading immediately). Also it cannot be implemented in the permitted time.</a:t>
                      </a:r>
                    </a:p>
                    <a:p>
                      <a:pPr algn="ctr"/>
                      <a:endParaRPr lang="en-US" sz="1100" b="1" dirty="0"/>
                    </a:p>
                  </a:txBody>
                  <a:tcPr anchor="ctr"/>
                </a:tc>
                <a:tc hMerge="1">
                  <a:txBody>
                    <a:bodyPr/>
                    <a:lstStyle/>
                    <a:p>
                      <a:pPr algn="ctr"/>
                      <a:endParaRPr lang="en-US" sz="11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hMerge="1">
                  <a:txBody>
                    <a:bodyPr/>
                    <a:lstStyle/>
                    <a:p>
                      <a:pPr algn="ctr"/>
                      <a:endParaRPr lang="en-US" sz="11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6910">
                <a:tc>
                  <a:txBody>
                    <a:bodyPr/>
                    <a:lstStyle/>
                    <a:p>
                      <a:pPr algn="ctr"/>
                      <a:r>
                        <a:rPr lang="en-US" sz="1100" b="1" kern="1200" dirty="0" smtClean="0"/>
                        <a:t>Exploring Genetic Algorithm for Shortest Path Optimization in Data Networks</a:t>
                      </a:r>
                    </a:p>
                    <a:p>
                      <a:pPr algn="ctr"/>
                      <a:r>
                        <a:rPr lang="en-US" sz="1100" b="1" kern="1200" dirty="0" smtClean="0"/>
                        <a:t>2010</a:t>
                      </a:r>
                      <a:endParaRPr lang="en-US" sz="1100" b="1" dirty="0" smtClean="0"/>
                    </a:p>
                    <a:p>
                      <a:pPr algn="ctr"/>
                      <a:endParaRPr lang="en-US" sz="1100" b="1" dirty="0"/>
                    </a:p>
                  </a:txBody>
                  <a:tcPr anchor="ctr"/>
                </a:tc>
                <a:tc>
                  <a:txBody>
                    <a:bodyPr/>
                    <a:lstStyle/>
                    <a:p>
                      <a:pPr algn="ctr"/>
                      <a:endParaRPr lang="en-US" sz="1100" b="1" dirty="0" smtClean="0"/>
                    </a:p>
                    <a:p>
                      <a:pPr algn="ctr"/>
                      <a:r>
                        <a:rPr lang="en-US" sz="1100" b="1" dirty="0" smtClean="0"/>
                        <a:t>Genetic algorithm</a:t>
                      </a:r>
                    </a:p>
                    <a:p>
                      <a:pPr algn="ctr"/>
                      <a:endParaRPr lang="en-US" sz="1100" b="1" dirty="0"/>
                    </a:p>
                  </a:txBody>
                  <a:tcPr anchor="ctr"/>
                </a:tc>
                <a:tc>
                  <a:txBody>
                    <a:bodyPr/>
                    <a:lstStyle/>
                    <a:p>
                      <a:pPr algn="ctr"/>
                      <a:endParaRPr lang="en-US" sz="1100" b="1" dirty="0" smtClean="0"/>
                    </a:p>
                    <a:p>
                      <a:pPr algn="ctr"/>
                      <a:r>
                        <a:rPr lang="en-US" sz="1100" b="1" dirty="0" smtClean="0"/>
                        <a:t> send the traffic from source to</a:t>
                      </a:r>
                    </a:p>
                    <a:p>
                      <a:pPr algn="ctr"/>
                      <a:r>
                        <a:rPr lang="en-US" sz="1100" b="1" dirty="0" smtClean="0"/>
                        <a:t>destination</a:t>
                      </a:r>
                    </a:p>
                    <a:p>
                      <a:pPr algn="ctr"/>
                      <a:endParaRPr lang="en-US" sz="1100" b="1" dirty="0"/>
                    </a:p>
                  </a:txBody>
                  <a:tcPr anchor="ctr"/>
                </a:tc>
                <a:tc>
                  <a:txBody>
                    <a:bodyPr/>
                    <a:lstStyle/>
                    <a:p>
                      <a:pPr algn="ctr"/>
                      <a:r>
                        <a:rPr lang="en-US" sz="1100" b="1" dirty="0" smtClean="0"/>
                        <a:t>GA is well suited for solving </a:t>
                      </a:r>
                    </a:p>
                    <a:p>
                      <a:pPr algn="ctr"/>
                      <a:r>
                        <a:rPr lang="en-US" sz="1100" b="1" dirty="0" smtClean="0"/>
                        <a:t>problems where the solution space is huge and time taken to </a:t>
                      </a:r>
                    </a:p>
                    <a:p>
                      <a:pPr algn="ctr"/>
                      <a:r>
                        <a:rPr lang="en-US" sz="1100" b="1" dirty="0" smtClean="0"/>
                        <a:t>search exhaustively is very high. </a:t>
                      </a:r>
                    </a:p>
                    <a:p>
                      <a:pPr algn="ctr"/>
                      <a:endParaRPr lang="en-US" sz="1100" b="1" dirty="0"/>
                    </a:p>
                  </a:txBody>
                  <a:tcPr anchor="ctr"/>
                </a:tc>
                <a:extLst>
                  <a:ext uri="{0D108BD9-81ED-4DB2-BD59-A6C34878D82A}">
                    <a16:rowId xmlns:a16="http://schemas.microsoft.com/office/drawing/2014/main" val="10002"/>
                  </a:ext>
                </a:extLst>
              </a:tr>
              <a:tr h="2069378">
                <a:tc>
                  <a:txBody>
                    <a:bodyPr/>
                    <a:lstStyle/>
                    <a:p>
                      <a:pPr algn="ctr"/>
                      <a:endParaRPr lang="en-US" sz="1100" b="1" dirty="0" smtClean="0"/>
                    </a:p>
                    <a:p>
                      <a:pPr algn="ctr"/>
                      <a:endParaRPr lang="en-US" sz="1100" b="1" dirty="0" smtClean="0"/>
                    </a:p>
                    <a:p>
                      <a:pPr algn="ctr"/>
                      <a:endParaRPr lang="en-US" sz="1100" b="1" dirty="0" smtClean="0"/>
                    </a:p>
                    <a:p>
                      <a:pPr algn="ctr"/>
                      <a:r>
                        <a:rPr lang="en-US" sz="1100" b="1" dirty="0" smtClean="0"/>
                        <a:t>routing using genetic algorithm for large </a:t>
                      </a:r>
                    </a:p>
                    <a:p>
                      <a:pPr algn="ctr"/>
                      <a:r>
                        <a:rPr lang="en-US" sz="1100" b="1" dirty="0" smtClean="0"/>
                        <a:t>Networks</a:t>
                      </a:r>
                    </a:p>
                    <a:p>
                      <a:pPr algn="ctr"/>
                      <a:r>
                        <a:rPr lang="en-US" sz="1100" b="1" dirty="0" smtClean="0"/>
                        <a:t>2010</a:t>
                      </a:r>
                      <a:endParaRPr lang="en-US" sz="1100" b="1" dirty="0"/>
                    </a:p>
                  </a:txBody>
                  <a:tcPr anchor="ctr"/>
                </a:tc>
                <a:tc>
                  <a:txBody>
                    <a:bodyPr/>
                    <a:lstStyle/>
                    <a:p>
                      <a:pPr algn="ctr"/>
                      <a:endParaRPr lang="en-US" sz="1100" b="1" baseline="0" dirty="0" smtClean="0"/>
                    </a:p>
                    <a:p>
                      <a:pPr algn="ctr"/>
                      <a:r>
                        <a:rPr lang="en-US" sz="1100" b="1" baseline="0" dirty="0" smtClean="0"/>
                        <a:t>Variable-length chromosomes (strings) and their genes have been used for encoding the </a:t>
                      </a:r>
                    </a:p>
                    <a:p>
                      <a:pPr algn="ctr"/>
                      <a:r>
                        <a:rPr lang="en-US" sz="1100" b="1" baseline="0" dirty="0" smtClean="0"/>
                        <a:t>problem</a:t>
                      </a:r>
                    </a:p>
                  </a:txBody>
                  <a:tcPr anchor="ctr"/>
                </a:tc>
                <a:tc>
                  <a:txBody>
                    <a:bodyPr/>
                    <a:lstStyle/>
                    <a:p>
                      <a:pPr algn="ctr"/>
                      <a:r>
                        <a:rPr lang="en-US" sz="1100" b="1" dirty="0" smtClean="0"/>
                        <a:t>The proposed algorithm can cure all the infeasible chromosomes with </a:t>
                      </a:r>
                    </a:p>
                    <a:p>
                      <a:pPr algn="ctr"/>
                      <a:r>
                        <a:rPr lang="en-US" sz="1100" b="1" dirty="0" smtClean="0"/>
                        <a:t>a simple repair function. Crossover and mutation together provide a search capability that results </a:t>
                      </a:r>
                    </a:p>
                    <a:p>
                      <a:pPr algn="ctr"/>
                      <a:r>
                        <a:rPr lang="en-US" sz="1100" b="1" dirty="0" smtClean="0"/>
                        <a:t>in improved quality of solution and enhanced rate of convergence. </a:t>
                      </a:r>
                      <a:endParaRPr lang="en-US" sz="1100" b="1" dirty="0"/>
                    </a:p>
                  </a:txBody>
                  <a:tcPr anchor="ctr"/>
                </a:tc>
                <a:tc>
                  <a:txBody>
                    <a:bodyPr/>
                    <a:lstStyle/>
                    <a:p>
                      <a:pPr algn="ctr"/>
                      <a:endParaRPr lang="en-US" sz="1100" b="1" dirty="0" smtClean="0"/>
                    </a:p>
                    <a:p>
                      <a:pPr algn="ctr"/>
                      <a:r>
                        <a:rPr lang="en-US" sz="1100" b="1" dirty="0" smtClean="0"/>
                        <a:t>try to find a way to optimize the network based on other parameters </a:t>
                      </a:r>
                    </a:p>
                    <a:p>
                      <a:pPr algn="ctr"/>
                      <a:r>
                        <a:rPr lang="en-US" sz="1100" b="1" dirty="0" smtClean="0"/>
                        <a:t>rather than the cost to give the chance to find all the better solutions. </a:t>
                      </a:r>
                      <a:endParaRPr lang="en-US" sz="1100" b="1"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72549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762"/>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208763476"/>
              </p:ext>
            </p:extLst>
          </p:nvPr>
        </p:nvGraphicFramePr>
        <p:xfrm>
          <a:off x="152401" y="1371601"/>
          <a:ext cx="8915399" cy="6659352"/>
        </p:xfrm>
        <a:graphic>
          <a:graphicData uri="http://schemas.openxmlformats.org/drawingml/2006/table">
            <a:tbl>
              <a:tblPr firstRow="1" bandRow="1">
                <a:tableStyleId>{284E427A-3D55-4303-BF80-6455036E1DE7}</a:tableStyleId>
              </a:tblPr>
              <a:tblGrid>
                <a:gridCol w="3793934">
                  <a:extLst>
                    <a:ext uri="{9D8B030D-6E8A-4147-A177-3AD203B41FA5}">
                      <a16:colId xmlns:a16="http://schemas.microsoft.com/office/drawing/2014/main" val="20000"/>
                    </a:ext>
                  </a:extLst>
                </a:gridCol>
                <a:gridCol w="1707155">
                  <a:extLst>
                    <a:ext uri="{9D8B030D-6E8A-4147-A177-3AD203B41FA5}">
                      <a16:colId xmlns:a16="http://schemas.microsoft.com/office/drawing/2014/main" val="20001"/>
                    </a:ext>
                  </a:extLst>
                </a:gridCol>
                <a:gridCol w="1707155">
                  <a:extLst>
                    <a:ext uri="{9D8B030D-6E8A-4147-A177-3AD203B41FA5}">
                      <a16:colId xmlns:a16="http://schemas.microsoft.com/office/drawing/2014/main" val="20002"/>
                    </a:ext>
                  </a:extLst>
                </a:gridCol>
                <a:gridCol w="1707155">
                  <a:extLst>
                    <a:ext uri="{9D8B030D-6E8A-4147-A177-3AD203B41FA5}">
                      <a16:colId xmlns:a16="http://schemas.microsoft.com/office/drawing/2014/main" val="20003"/>
                    </a:ext>
                  </a:extLst>
                </a:gridCol>
              </a:tblGrid>
              <a:tr h="261236">
                <a:tc>
                  <a:txBody>
                    <a:bodyPr/>
                    <a:lstStyle/>
                    <a:p>
                      <a:pPr algn="ctr"/>
                      <a:r>
                        <a:rPr lang="en-US" sz="1100" b="1" dirty="0" smtClean="0"/>
                        <a:t>Research</a:t>
                      </a:r>
                      <a:endParaRPr lang="en-US" sz="1100" b="1" dirty="0"/>
                    </a:p>
                  </a:txBody>
                  <a:tcPr anchor="ctr"/>
                </a:tc>
                <a:tc>
                  <a:txBody>
                    <a:bodyPr/>
                    <a:lstStyle/>
                    <a:p>
                      <a:pPr algn="ctr"/>
                      <a:r>
                        <a:rPr lang="en-US" sz="1100" b="1" smtClean="0"/>
                        <a:t>Method</a:t>
                      </a:r>
                      <a:endParaRPr lang="en-US" sz="1100" b="1" dirty="0"/>
                    </a:p>
                  </a:txBody>
                  <a:tcPr anchor="ctr"/>
                </a:tc>
                <a:tc>
                  <a:txBody>
                    <a:bodyPr/>
                    <a:lstStyle/>
                    <a:p>
                      <a:pPr algn="ctr"/>
                      <a:r>
                        <a:rPr lang="en-US" sz="1100" b="1" smtClean="0"/>
                        <a:t>Advantage</a:t>
                      </a:r>
                      <a:endParaRPr lang="en-US" sz="1100" b="1" dirty="0"/>
                    </a:p>
                  </a:txBody>
                  <a:tcPr anchor="ctr"/>
                </a:tc>
                <a:tc>
                  <a:txBody>
                    <a:bodyPr/>
                    <a:lstStyle/>
                    <a:p>
                      <a:pPr algn="ctr"/>
                      <a:r>
                        <a:rPr lang="en-US" sz="1100" b="1" smtClean="0"/>
                        <a:t>Sensible </a:t>
                      </a:r>
                      <a:endParaRPr lang="en-US" sz="1100" b="1" dirty="0"/>
                    </a:p>
                  </a:txBody>
                  <a:tcPr anchor="ctr"/>
                </a:tc>
                <a:extLst>
                  <a:ext uri="{0D108BD9-81ED-4DB2-BD59-A6C34878D82A}">
                    <a16:rowId xmlns:a16="http://schemas.microsoft.com/office/drawing/2014/main" val="10000"/>
                  </a:ext>
                </a:extLst>
              </a:tr>
              <a:tr h="1234001">
                <a:tc>
                  <a:txBody>
                    <a:bodyPr/>
                    <a:lstStyle/>
                    <a:p>
                      <a:pPr algn="ctr"/>
                      <a:endParaRPr lang="en-US" sz="1100" b="1" dirty="0" smtClean="0"/>
                    </a:p>
                    <a:p>
                      <a:pPr algn="ctr"/>
                      <a:endParaRPr lang="en-US" sz="1100" b="1" dirty="0" smtClean="0"/>
                    </a:p>
                    <a:p>
                      <a:pPr algn="ctr"/>
                      <a:r>
                        <a:rPr lang="en-US" sz="1100" b="1" dirty="0" smtClean="0"/>
                        <a:t>Genetic Algorithm Finding the Shortest Path in Networks</a:t>
                      </a:r>
                    </a:p>
                    <a:p>
                      <a:pPr algn="ctr"/>
                      <a:r>
                        <a:rPr lang="en-US" sz="1100" b="1" dirty="0" smtClean="0"/>
                        <a:t>2006</a:t>
                      </a:r>
                      <a:endParaRPr lang="en-US" sz="1100" b="1" dirty="0"/>
                    </a:p>
                  </a:txBody>
                  <a:tcPr anchor="ctr"/>
                </a:tc>
                <a:tc>
                  <a:txBody>
                    <a:bodyPr/>
                    <a:lstStyle/>
                    <a:p>
                      <a:pPr algn="ctr"/>
                      <a:endParaRPr lang="en-US" sz="1100" b="1" kern="1200" dirty="0" smtClean="0"/>
                    </a:p>
                    <a:p>
                      <a:pPr algn="ctr"/>
                      <a:r>
                        <a:rPr lang="en-US" sz="1100" b="1" kern="1200" dirty="0" smtClean="0"/>
                        <a:t>The weight assignment problem is NP-hard. developed a genetic algorithm (GA) to solve this</a:t>
                      </a:r>
                    </a:p>
                    <a:p>
                      <a:pPr algn="ctr"/>
                      <a:r>
                        <a:rPr lang="en-US" sz="1100" b="1" kern="1200" dirty="0" smtClean="0"/>
                        <a:t>Problem</a:t>
                      </a:r>
                      <a:endParaRPr lang="en-US" sz="1100" b="1" kern="1200" dirty="0" smtClean="0">
                        <a:solidFill>
                          <a:schemeClr val="tx1"/>
                        </a:solidFill>
                        <a:latin typeface="+mn-lt"/>
                        <a:ea typeface="+mn-ea"/>
                        <a:cs typeface="+mn-cs"/>
                      </a:endParaRPr>
                    </a:p>
                  </a:txBody>
                  <a:tcPr anchor="ctr"/>
                </a:tc>
                <a:tc>
                  <a:txBody>
                    <a:bodyPr/>
                    <a:lstStyle/>
                    <a:p>
                      <a:pPr algn="ctr"/>
                      <a:r>
                        <a:rPr lang="en-US" sz="1100" b="1" dirty="0" smtClean="0"/>
                        <a:t>the network is very big, then</a:t>
                      </a:r>
                      <a:r>
                        <a:rPr lang="en-US" sz="1100" b="1" baseline="0" dirty="0" smtClean="0"/>
                        <a:t> Dijkstra </a:t>
                      </a:r>
                      <a:r>
                        <a:rPr lang="en-US" sz="1100" b="1" dirty="0" smtClean="0"/>
                        <a:t>becomes</a:t>
                      </a:r>
                    </a:p>
                    <a:p>
                      <a:pPr algn="ctr"/>
                      <a:r>
                        <a:rPr lang="en-US" sz="1100" b="1" dirty="0" smtClean="0"/>
                        <a:t>inefficient since a lot of computations need to be repeated.</a:t>
                      </a:r>
                    </a:p>
                    <a:p>
                      <a:pPr algn="ctr"/>
                      <a:r>
                        <a:rPr lang="en-US" sz="1100" b="1" dirty="0" smtClean="0"/>
                        <a:t>Also it can not be implemented in the permitted time </a:t>
                      </a:r>
                      <a:endParaRPr lang="en-US" sz="1100" b="1" dirty="0"/>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100" b="1" dirty="0" smtClean="0"/>
                        <a:t>test my GA algorithm on some real</a:t>
                      </a:r>
                    </a:p>
                    <a:p>
                      <a:pPr algn="ctr"/>
                      <a:r>
                        <a:rPr lang="en-US" sz="1100" b="1" dirty="0" smtClean="0"/>
                        <a:t>network topologies containing much more nodes and links</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183003">
                <a:tc>
                  <a:txBody>
                    <a:bodyPr/>
                    <a:lstStyle/>
                    <a:p>
                      <a:pPr algn="ctr"/>
                      <a:endParaRPr lang="en-US" sz="1100" b="1" kern="1200" dirty="0" smtClean="0"/>
                    </a:p>
                    <a:p>
                      <a:pPr algn="ctr"/>
                      <a:endParaRPr lang="en-US" sz="1100" b="1" kern="1200" dirty="0" smtClean="0"/>
                    </a:p>
                    <a:p>
                      <a:pPr algn="ctr"/>
                      <a:r>
                        <a:rPr lang="en-US" sz="1100" b="1" kern="1200" dirty="0" err="1" smtClean="0"/>
                        <a:t>QoS</a:t>
                      </a:r>
                      <a:r>
                        <a:rPr lang="en-US" sz="1100" b="1" kern="1200" dirty="0" smtClean="0"/>
                        <a:t> Routing Protocol Using GA’s </a:t>
                      </a:r>
                    </a:p>
                    <a:p>
                      <a:pPr algn="ctr"/>
                      <a:r>
                        <a:rPr lang="en-US" sz="1100" b="1" kern="1200" dirty="0" smtClean="0"/>
                        <a:t>2001</a:t>
                      </a:r>
                      <a:endParaRPr lang="en-US" sz="1100" b="1" dirty="0"/>
                    </a:p>
                  </a:txBody>
                  <a:tcPr anchor="ctr"/>
                </a:tc>
                <a:tc>
                  <a:txBody>
                    <a:bodyPr/>
                    <a:lstStyle/>
                    <a:p>
                      <a:pPr algn="ctr"/>
                      <a:endParaRPr lang="en-US" sz="1100" b="1" dirty="0" smtClean="0"/>
                    </a:p>
                    <a:p>
                      <a:pPr algn="ctr"/>
                      <a:endParaRPr lang="en-US" sz="1100" b="1" dirty="0" smtClean="0"/>
                    </a:p>
                    <a:p>
                      <a:pPr algn="ctr"/>
                      <a:r>
                        <a:rPr lang="en-US" sz="1100" b="1" dirty="0" smtClean="0"/>
                        <a:t>finding a feasible path and </a:t>
                      </a:r>
                    </a:p>
                    <a:p>
                      <a:pPr algn="ctr"/>
                      <a:r>
                        <a:rPr lang="en-US" sz="1100" b="1" dirty="0" smtClean="0"/>
                        <a:t>apply  genetic algorithms QOS</a:t>
                      </a:r>
                      <a:r>
                        <a:rPr lang="en-US" sz="1100" b="1" baseline="0" dirty="0" smtClean="0"/>
                        <a:t> also included</a:t>
                      </a:r>
                      <a:endParaRPr lang="en-US" sz="1100" b="1" dirty="0"/>
                    </a:p>
                  </a:txBody>
                  <a:tcPr anchor="ctr"/>
                </a:tc>
                <a:tc>
                  <a:txBody>
                    <a:bodyPr/>
                    <a:lstStyle/>
                    <a:p>
                      <a:pPr algn="ctr"/>
                      <a:endParaRPr lang="en-US" sz="1100" b="1" dirty="0" smtClean="0"/>
                    </a:p>
                    <a:p>
                      <a:pPr algn="ctr"/>
                      <a:endParaRPr lang="en-US" sz="1100" b="1" dirty="0" smtClean="0"/>
                    </a:p>
                    <a:p>
                      <a:pPr algn="ctr"/>
                      <a:r>
                        <a:rPr lang="en-US" sz="1100" b="1" dirty="0" smtClean="0"/>
                        <a:t>Use </a:t>
                      </a:r>
                      <a:r>
                        <a:rPr lang="en-US" sz="1100" b="1" dirty="0" err="1" smtClean="0"/>
                        <a:t>RQoSR</a:t>
                      </a:r>
                      <a:r>
                        <a:rPr lang="en-US" sz="1100" b="1" dirty="0" smtClean="0"/>
                        <a:t> to </a:t>
                      </a:r>
                    </a:p>
                    <a:p>
                      <a:pPr algn="ctr"/>
                      <a:r>
                        <a:rPr lang="en-US" sz="1100" b="1" dirty="0" smtClean="0"/>
                        <a:t>evaluate the value of routes and applied GA</a:t>
                      </a:r>
                    </a:p>
                    <a:p>
                      <a:pPr algn="ctr"/>
                      <a:r>
                        <a:rPr lang="en-US" sz="1100" b="1" dirty="0" smtClean="0"/>
                        <a:t>operators  as an  intelligent    tool to select  a high </a:t>
                      </a:r>
                    </a:p>
                    <a:p>
                      <a:pPr algn="ctr"/>
                      <a:r>
                        <a:rPr lang="en-US" sz="1100" b="1" dirty="0" smtClean="0"/>
                        <a:t>quality  and  fast decision  routing solution. </a:t>
                      </a:r>
                      <a:endParaRPr lang="en-US" sz="1100" b="1" dirty="0"/>
                    </a:p>
                  </a:txBody>
                  <a:tcPr anchor="ctr">
                    <a:lnT w="12700" cap="flat" cmpd="sng" algn="ctr">
                      <a:solidFill>
                        <a:schemeClr val="tx1"/>
                      </a:solidFill>
                      <a:prstDash val="solid"/>
                      <a:round/>
                      <a:headEnd type="none" w="med" len="med"/>
                      <a:tailEnd type="none" w="med" len="med"/>
                    </a:lnT>
                  </a:tcPr>
                </a:tc>
                <a:tc>
                  <a:txBody>
                    <a:bodyPr/>
                    <a:lstStyle/>
                    <a:p>
                      <a:pPr algn="ctr"/>
                      <a:endParaRPr lang="en-US" sz="1100" b="1" dirty="0" smtClean="0"/>
                    </a:p>
                    <a:p>
                      <a:pPr algn="ctr"/>
                      <a:r>
                        <a:rPr lang="en-US" sz="1100" b="1" dirty="0" smtClean="0"/>
                        <a:t>The most critical task for developing </a:t>
                      </a:r>
                    </a:p>
                    <a:p>
                      <a:pPr algn="ctr"/>
                      <a:r>
                        <a:rPr lang="en-US" sz="1100" b="1" dirty="0" smtClean="0"/>
                        <a:t>GA  to this problem is encoding  a path into a </a:t>
                      </a:r>
                    </a:p>
                    <a:p>
                      <a:pPr algn="ctr"/>
                      <a:r>
                        <a:rPr lang="en-US" sz="1100" b="1" dirty="0" smtClean="0"/>
                        <a:t>chromosome. The evaluation function  is </a:t>
                      </a:r>
                    </a:p>
                    <a:p>
                      <a:pPr algn="ctr"/>
                      <a:r>
                        <a:rPr lang="en-US" sz="1100" b="1" dirty="0" smtClean="0"/>
                        <a:t>carried  out using  a  Reduced </a:t>
                      </a:r>
                      <a:r>
                        <a:rPr lang="en-US" sz="1100" b="1" dirty="0" err="1" smtClean="0"/>
                        <a:t>QoS</a:t>
                      </a:r>
                      <a:r>
                        <a:rPr lang="en-US" sz="1100" b="1" dirty="0" smtClean="0"/>
                        <a:t>  for  Routing </a:t>
                      </a:r>
                    </a:p>
                    <a:p>
                      <a:pPr algn="ctr"/>
                      <a:r>
                        <a:rPr lang="en-US" sz="1100" b="1" dirty="0" smtClean="0"/>
                        <a:t>metric(</a:t>
                      </a:r>
                      <a:r>
                        <a:rPr lang="en-US" sz="1100" b="1" dirty="0" err="1" smtClean="0"/>
                        <a:t>RQoSR</a:t>
                      </a:r>
                      <a:r>
                        <a:rPr lang="en-US" sz="1100" b="1" dirty="0" smtClean="0"/>
                        <a:t>).</a:t>
                      </a:r>
                      <a:endParaRPr lang="en-US" sz="1100" b="1" dirty="0"/>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2"/>
                  </a:ext>
                </a:extLst>
              </a:tr>
              <a:tr h="1782553">
                <a:tc>
                  <a:txBody>
                    <a:bodyPr/>
                    <a:lstStyle/>
                    <a:p>
                      <a:pPr algn="ctr"/>
                      <a:endParaRPr lang="en-US" sz="1100" b="1" dirty="0"/>
                    </a:p>
                  </a:txBody>
                  <a:tcPr anchor="ctr"/>
                </a:tc>
                <a:tc>
                  <a:txBody>
                    <a:bodyPr/>
                    <a:lstStyle/>
                    <a:p>
                      <a:pPr algn="ctr"/>
                      <a:endParaRPr lang="en-US" sz="1100" b="1" baseline="0" dirty="0" smtClean="0"/>
                    </a:p>
                  </a:txBody>
                  <a:tcPr anchor="ctr"/>
                </a:tc>
                <a:tc>
                  <a:txBody>
                    <a:bodyPr/>
                    <a:lstStyle/>
                    <a:p>
                      <a:pPr algn="ctr"/>
                      <a:endParaRPr lang="en-US" sz="1100" b="1" dirty="0"/>
                    </a:p>
                  </a:txBody>
                  <a:tcPr anchor="ctr"/>
                </a:tc>
                <a:tc>
                  <a:txBody>
                    <a:bodyPr/>
                    <a:lstStyle/>
                    <a:p>
                      <a:pPr algn="ctr"/>
                      <a:endParaRPr lang="en-US" sz="1100" b="1"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16254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2800" b="1" dirty="0"/>
              <a:t>Outline</a:t>
            </a: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1320021645"/>
              </p:ext>
            </p:extLst>
          </p:nvPr>
        </p:nvGraphicFramePr>
        <p:xfrm>
          <a:off x="457200" y="17986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5">
                                            <p:graphicEl>
                                              <a:dgm id="{ACBF4AF3-FAB8-444C-81AB-52C89640E279}"/>
                                            </p:graphicEl>
                                          </p:spTgt>
                                        </p:tgtEl>
                                        <p:attrNameLst>
                                          <p:attrName>style.visibility</p:attrName>
                                        </p:attrNameLst>
                                      </p:cBhvr>
                                      <p:to>
                                        <p:strVal val="visible"/>
                                      </p:to>
                                    </p:set>
                                    <p:anim calcmode="lin" valueType="num">
                                      <p:cBhvr>
                                        <p:cTn id="7" dur="1000" fill="hold"/>
                                        <p:tgtEl>
                                          <p:spTgt spid="5">
                                            <p:graphicEl>
                                              <a:dgm id="{ACBF4AF3-FAB8-444C-81AB-52C89640E279}"/>
                                            </p:graphicEl>
                                          </p:spTgt>
                                        </p:tgtEl>
                                        <p:attrNameLst>
                                          <p:attrName>ppt_w</p:attrName>
                                        </p:attrNameLst>
                                      </p:cBhvr>
                                      <p:tavLst>
                                        <p:tav tm="0">
                                          <p:val>
                                            <p:strVal val="#ppt_w+.3"/>
                                          </p:val>
                                        </p:tav>
                                        <p:tav tm="100000">
                                          <p:val>
                                            <p:strVal val="#ppt_w"/>
                                          </p:val>
                                        </p:tav>
                                      </p:tavLst>
                                    </p:anim>
                                    <p:anim calcmode="lin" valueType="num">
                                      <p:cBhvr>
                                        <p:cTn id="8" dur="1000" fill="hold"/>
                                        <p:tgtEl>
                                          <p:spTgt spid="5">
                                            <p:graphicEl>
                                              <a:dgm id="{ACBF4AF3-FAB8-444C-81AB-52C89640E279}"/>
                                            </p:graphicEl>
                                          </p:spTgt>
                                        </p:tgtEl>
                                        <p:attrNameLst>
                                          <p:attrName>ppt_h</p:attrName>
                                        </p:attrNameLst>
                                      </p:cBhvr>
                                      <p:tavLst>
                                        <p:tav tm="0">
                                          <p:val>
                                            <p:strVal val="#ppt_h"/>
                                          </p:val>
                                        </p:tav>
                                        <p:tav tm="100000">
                                          <p:val>
                                            <p:strVal val="#ppt_h"/>
                                          </p:val>
                                        </p:tav>
                                      </p:tavLst>
                                    </p:anim>
                                    <p:animEffect transition="in" filter="fade">
                                      <p:cBhvr>
                                        <p:cTn id="9" dur="1000"/>
                                        <p:tgtEl>
                                          <p:spTgt spid="5">
                                            <p:graphicEl>
                                              <a:dgm id="{ACBF4AF3-FAB8-444C-81AB-52C89640E279}"/>
                                            </p:graphicEl>
                                          </p:spTgt>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graphicEl>
                                              <a:dgm id="{C43EB61A-2E04-409F-8F87-79F190ED3CE0}"/>
                                            </p:graphicEl>
                                          </p:spTgt>
                                        </p:tgtEl>
                                        <p:attrNameLst>
                                          <p:attrName>style.visibility</p:attrName>
                                        </p:attrNameLst>
                                      </p:cBhvr>
                                      <p:to>
                                        <p:strVal val="visible"/>
                                      </p:to>
                                    </p:set>
                                    <p:animEffect transition="in" filter="fade">
                                      <p:cBhvr>
                                        <p:cTn id="13" dur="1000"/>
                                        <p:tgtEl>
                                          <p:spTgt spid="5">
                                            <p:graphicEl>
                                              <a:dgm id="{C43EB61A-2E04-409F-8F87-79F190ED3CE0}"/>
                                            </p:graphicEl>
                                          </p:spTgt>
                                        </p:tgtEl>
                                      </p:cBhvr>
                                    </p:animEffect>
                                    <p:anim calcmode="lin" valueType="num">
                                      <p:cBhvr>
                                        <p:cTn id="14" dur="1000" fill="hold"/>
                                        <p:tgtEl>
                                          <p:spTgt spid="5">
                                            <p:graphicEl>
                                              <a:dgm id="{C43EB61A-2E04-409F-8F87-79F190ED3CE0}"/>
                                            </p:graphicEl>
                                          </p:spTgt>
                                        </p:tgtEl>
                                        <p:attrNameLst>
                                          <p:attrName>ppt_x</p:attrName>
                                        </p:attrNameLst>
                                      </p:cBhvr>
                                      <p:tavLst>
                                        <p:tav tm="0">
                                          <p:val>
                                            <p:strVal val="#ppt_x"/>
                                          </p:val>
                                        </p:tav>
                                        <p:tav tm="100000">
                                          <p:val>
                                            <p:strVal val="#ppt_x"/>
                                          </p:val>
                                        </p:tav>
                                      </p:tavLst>
                                    </p:anim>
                                    <p:anim calcmode="lin" valueType="num">
                                      <p:cBhvr>
                                        <p:cTn id="15" dur="1000" fill="hold"/>
                                        <p:tgtEl>
                                          <p:spTgt spid="5">
                                            <p:graphicEl>
                                              <a:dgm id="{C43EB61A-2E04-409F-8F87-79F190ED3CE0}"/>
                                            </p:graphic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2" presetClass="entr" presetSubtype="1" fill="hold" grpId="0" nodeType="afterEffect">
                                  <p:stCondLst>
                                    <p:cond delay="0"/>
                                  </p:stCondLst>
                                  <p:childTnLst>
                                    <p:set>
                                      <p:cBhvr>
                                        <p:cTn id="18" dur="1" fill="hold">
                                          <p:stCondLst>
                                            <p:cond delay="0"/>
                                          </p:stCondLst>
                                        </p:cTn>
                                        <p:tgtEl>
                                          <p:spTgt spid="5">
                                            <p:graphicEl>
                                              <a:dgm id="{2572025E-E8B8-4F94-94D0-DC22D7F762FB}"/>
                                            </p:graphicEl>
                                          </p:spTgt>
                                        </p:tgtEl>
                                        <p:attrNameLst>
                                          <p:attrName>style.visibility</p:attrName>
                                        </p:attrNameLst>
                                      </p:cBhvr>
                                      <p:to>
                                        <p:strVal val="visible"/>
                                      </p:to>
                                    </p:set>
                                    <p:animEffect transition="in" filter="slide(fromTop)">
                                      <p:cBhvr>
                                        <p:cTn id="19" dur="1000"/>
                                        <p:tgtEl>
                                          <p:spTgt spid="5">
                                            <p:graphicEl>
                                              <a:dgm id="{2572025E-E8B8-4F94-94D0-DC22D7F762FB}"/>
                                            </p:graphicEl>
                                          </p:spTgt>
                                        </p:tgtEl>
                                      </p:cBhvr>
                                    </p:animEffect>
                                  </p:childTnLst>
                                </p:cTn>
                              </p:par>
                            </p:childTnLst>
                          </p:cTn>
                        </p:par>
                        <p:par>
                          <p:cTn id="20" fill="hold">
                            <p:stCondLst>
                              <p:cond delay="3000"/>
                            </p:stCondLst>
                            <p:childTnLst>
                              <p:par>
                                <p:cTn id="21" presetID="42" presetClass="entr" presetSubtype="0" fill="hold" grpId="0" nodeType="afterEffect">
                                  <p:stCondLst>
                                    <p:cond delay="0"/>
                                  </p:stCondLst>
                                  <p:childTnLst>
                                    <p:set>
                                      <p:cBhvr>
                                        <p:cTn id="22" dur="1" fill="hold">
                                          <p:stCondLst>
                                            <p:cond delay="0"/>
                                          </p:stCondLst>
                                        </p:cTn>
                                        <p:tgtEl>
                                          <p:spTgt spid="5">
                                            <p:graphicEl>
                                              <a:dgm id="{BF646D7A-C7D0-4489-A68F-61F32B7DB0C6}"/>
                                            </p:graphicEl>
                                          </p:spTgt>
                                        </p:tgtEl>
                                        <p:attrNameLst>
                                          <p:attrName>style.visibility</p:attrName>
                                        </p:attrNameLst>
                                      </p:cBhvr>
                                      <p:to>
                                        <p:strVal val="visible"/>
                                      </p:to>
                                    </p:set>
                                    <p:animEffect transition="in" filter="fade">
                                      <p:cBhvr>
                                        <p:cTn id="23" dur="1000"/>
                                        <p:tgtEl>
                                          <p:spTgt spid="5">
                                            <p:graphicEl>
                                              <a:dgm id="{BF646D7A-C7D0-4489-A68F-61F32B7DB0C6}"/>
                                            </p:graphicEl>
                                          </p:spTgt>
                                        </p:tgtEl>
                                      </p:cBhvr>
                                    </p:animEffect>
                                    <p:anim calcmode="lin" valueType="num">
                                      <p:cBhvr>
                                        <p:cTn id="24" dur="1000" fill="hold"/>
                                        <p:tgtEl>
                                          <p:spTgt spid="5">
                                            <p:graphicEl>
                                              <a:dgm id="{BF646D7A-C7D0-4489-A68F-61F32B7DB0C6}"/>
                                            </p:graphicEl>
                                          </p:spTgt>
                                        </p:tgtEl>
                                        <p:attrNameLst>
                                          <p:attrName>ppt_x</p:attrName>
                                        </p:attrNameLst>
                                      </p:cBhvr>
                                      <p:tavLst>
                                        <p:tav tm="0">
                                          <p:val>
                                            <p:strVal val="#ppt_x"/>
                                          </p:val>
                                        </p:tav>
                                        <p:tav tm="100000">
                                          <p:val>
                                            <p:strVal val="#ppt_x"/>
                                          </p:val>
                                        </p:tav>
                                      </p:tavLst>
                                    </p:anim>
                                    <p:anim calcmode="lin" valueType="num">
                                      <p:cBhvr>
                                        <p:cTn id="25" dur="1000" fill="hold"/>
                                        <p:tgtEl>
                                          <p:spTgt spid="5">
                                            <p:graphicEl>
                                              <a:dgm id="{BF646D7A-C7D0-4489-A68F-61F32B7DB0C6}"/>
                                            </p:graphicEl>
                                          </p:spTgt>
                                        </p:tgtEl>
                                        <p:attrNameLst>
                                          <p:attrName>ppt_y</p:attrName>
                                        </p:attrNameLst>
                                      </p:cBhvr>
                                      <p:tavLst>
                                        <p:tav tm="0">
                                          <p:val>
                                            <p:strVal val="#ppt_y+.1"/>
                                          </p:val>
                                        </p:tav>
                                        <p:tav tm="100000">
                                          <p:val>
                                            <p:strVal val="#ppt_y"/>
                                          </p:val>
                                        </p:tav>
                                      </p:tavLst>
                                    </p:anim>
                                  </p:childTnLst>
                                </p:cTn>
                              </p:par>
                            </p:childTnLst>
                          </p:cTn>
                        </p:par>
                        <p:par>
                          <p:cTn id="26" fill="hold">
                            <p:stCondLst>
                              <p:cond delay="4000"/>
                            </p:stCondLst>
                            <p:childTnLst>
                              <p:par>
                                <p:cTn id="27" presetID="12" presetClass="entr" presetSubtype="1" fill="hold" grpId="0" nodeType="afterEffect">
                                  <p:stCondLst>
                                    <p:cond delay="0"/>
                                  </p:stCondLst>
                                  <p:childTnLst>
                                    <p:set>
                                      <p:cBhvr>
                                        <p:cTn id="28" dur="1" fill="hold">
                                          <p:stCondLst>
                                            <p:cond delay="0"/>
                                          </p:stCondLst>
                                        </p:cTn>
                                        <p:tgtEl>
                                          <p:spTgt spid="5">
                                            <p:graphicEl>
                                              <a:dgm id="{E4B0666F-2CF1-4C21-A251-46E6EBFF7C1D}"/>
                                            </p:graphicEl>
                                          </p:spTgt>
                                        </p:tgtEl>
                                        <p:attrNameLst>
                                          <p:attrName>style.visibility</p:attrName>
                                        </p:attrNameLst>
                                      </p:cBhvr>
                                      <p:to>
                                        <p:strVal val="visible"/>
                                      </p:to>
                                    </p:set>
                                    <p:animEffect transition="in" filter="slide(fromTop)">
                                      <p:cBhvr>
                                        <p:cTn id="29" dur="1000"/>
                                        <p:tgtEl>
                                          <p:spTgt spid="5">
                                            <p:graphicEl>
                                              <a:dgm id="{E4B0666F-2CF1-4C21-A251-46E6EBFF7C1D}"/>
                                            </p:graphicEl>
                                          </p:spTgt>
                                        </p:tgtEl>
                                      </p:cBhvr>
                                    </p:animEffect>
                                  </p:childTnLst>
                                </p:cTn>
                              </p:par>
                            </p:childTnLst>
                          </p:cTn>
                        </p:par>
                        <p:par>
                          <p:cTn id="30" fill="hold">
                            <p:stCondLst>
                              <p:cond delay="5000"/>
                            </p:stCondLst>
                            <p:childTnLst>
                              <p:par>
                                <p:cTn id="31" presetID="42" presetClass="entr" presetSubtype="0" fill="hold" grpId="0" nodeType="afterEffect">
                                  <p:stCondLst>
                                    <p:cond delay="0"/>
                                  </p:stCondLst>
                                  <p:childTnLst>
                                    <p:set>
                                      <p:cBhvr>
                                        <p:cTn id="32" dur="1" fill="hold">
                                          <p:stCondLst>
                                            <p:cond delay="0"/>
                                          </p:stCondLst>
                                        </p:cTn>
                                        <p:tgtEl>
                                          <p:spTgt spid="5">
                                            <p:graphicEl>
                                              <a:dgm id="{41BC1ABA-1F87-4B1E-94EC-41724CD12655}"/>
                                            </p:graphicEl>
                                          </p:spTgt>
                                        </p:tgtEl>
                                        <p:attrNameLst>
                                          <p:attrName>style.visibility</p:attrName>
                                        </p:attrNameLst>
                                      </p:cBhvr>
                                      <p:to>
                                        <p:strVal val="visible"/>
                                      </p:to>
                                    </p:set>
                                    <p:animEffect transition="in" filter="fade">
                                      <p:cBhvr>
                                        <p:cTn id="33" dur="1000"/>
                                        <p:tgtEl>
                                          <p:spTgt spid="5">
                                            <p:graphicEl>
                                              <a:dgm id="{41BC1ABA-1F87-4B1E-94EC-41724CD12655}"/>
                                            </p:graphicEl>
                                          </p:spTgt>
                                        </p:tgtEl>
                                      </p:cBhvr>
                                    </p:animEffect>
                                    <p:anim calcmode="lin" valueType="num">
                                      <p:cBhvr>
                                        <p:cTn id="34" dur="1000" fill="hold"/>
                                        <p:tgtEl>
                                          <p:spTgt spid="5">
                                            <p:graphicEl>
                                              <a:dgm id="{41BC1ABA-1F87-4B1E-94EC-41724CD12655}"/>
                                            </p:graphicEl>
                                          </p:spTgt>
                                        </p:tgtEl>
                                        <p:attrNameLst>
                                          <p:attrName>ppt_x</p:attrName>
                                        </p:attrNameLst>
                                      </p:cBhvr>
                                      <p:tavLst>
                                        <p:tav tm="0">
                                          <p:val>
                                            <p:strVal val="#ppt_x"/>
                                          </p:val>
                                        </p:tav>
                                        <p:tav tm="100000">
                                          <p:val>
                                            <p:strVal val="#ppt_x"/>
                                          </p:val>
                                        </p:tav>
                                      </p:tavLst>
                                    </p:anim>
                                    <p:anim calcmode="lin" valueType="num">
                                      <p:cBhvr>
                                        <p:cTn id="35" dur="1000" fill="hold"/>
                                        <p:tgtEl>
                                          <p:spTgt spid="5">
                                            <p:graphicEl>
                                              <a:dgm id="{41BC1ABA-1F87-4B1E-94EC-41724CD12655}"/>
                                            </p:graphicEl>
                                          </p:spTgt>
                                        </p:tgtEl>
                                        <p:attrNameLst>
                                          <p:attrName>ppt_y</p:attrName>
                                        </p:attrNameLst>
                                      </p:cBhvr>
                                      <p:tavLst>
                                        <p:tav tm="0">
                                          <p:val>
                                            <p:strVal val="#ppt_y+.1"/>
                                          </p:val>
                                        </p:tav>
                                        <p:tav tm="100000">
                                          <p:val>
                                            <p:strVal val="#ppt_y"/>
                                          </p:val>
                                        </p:tav>
                                      </p:tavLst>
                                    </p:anim>
                                  </p:childTnLst>
                                </p:cTn>
                              </p:par>
                            </p:childTnLst>
                          </p:cTn>
                        </p:par>
                        <p:par>
                          <p:cTn id="36" fill="hold">
                            <p:stCondLst>
                              <p:cond delay="6000"/>
                            </p:stCondLst>
                            <p:childTnLst>
                              <p:par>
                                <p:cTn id="37" presetID="12" presetClass="entr" presetSubtype="1" fill="hold" grpId="0" nodeType="afterEffect">
                                  <p:stCondLst>
                                    <p:cond delay="0"/>
                                  </p:stCondLst>
                                  <p:childTnLst>
                                    <p:set>
                                      <p:cBhvr>
                                        <p:cTn id="38" dur="1" fill="hold">
                                          <p:stCondLst>
                                            <p:cond delay="0"/>
                                          </p:stCondLst>
                                        </p:cTn>
                                        <p:tgtEl>
                                          <p:spTgt spid="5">
                                            <p:graphicEl>
                                              <a:dgm id="{5284ED54-4761-44DA-8086-D5FD397A1C95}"/>
                                            </p:graphicEl>
                                          </p:spTgt>
                                        </p:tgtEl>
                                        <p:attrNameLst>
                                          <p:attrName>style.visibility</p:attrName>
                                        </p:attrNameLst>
                                      </p:cBhvr>
                                      <p:to>
                                        <p:strVal val="visible"/>
                                      </p:to>
                                    </p:set>
                                    <p:animEffect transition="in" filter="slide(fromTop)">
                                      <p:cBhvr>
                                        <p:cTn id="39" dur="1000"/>
                                        <p:tgtEl>
                                          <p:spTgt spid="5">
                                            <p:graphicEl>
                                              <a:dgm id="{5284ED54-4761-44DA-8086-D5FD397A1C95}"/>
                                            </p:graphicEl>
                                          </p:spTgt>
                                        </p:tgtEl>
                                      </p:cBhvr>
                                    </p:animEffect>
                                  </p:childTnLst>
                                </p:cTn>
                              </p:par>
                            </p:childTnLst>
                          </p:cTn>
                        </p:par>
                        <p:par>
                          <p:cTn id="40" fill="hold">
                            <p:stCondLst>
                              <p:cond delay="7000"/>
                            </p:stCondLst>
                            <p:childTnLst>
                              <p:par>
                                <p:cTn id="41" presetID="42" presetClass="entr" presetSubtype="0" fill="hold" grpId="0" nodeType="afterEffect">
                                  <p:stCondLst>
                                    <p:cond delay="0"/>
                                  </p:stCondLst>
                                  <p:childTnLst>
                                    <p:set>
                                      <p:cBhvr>
                                        <p:cTn id="42" dur="1" fill="hold">
                                          <p:stCondLst>
                                            <p:cond delay="0"/>
                                          </p:stCondLst>
                                        </p:cTn>
                                        <p:tgtEl>
                                          <p:spTgt spid="5">
                                            <p:graphicEl>
                                              <a:dgm id="{D88C7409-AB93-4FE3-A61D-F51EE8A4B008}"/>
                                            </p:graphicEl>
                                          </p:spTgt>
                                        </p:tgtEl>
                                        <p:attrNameLst>
                                          <p:attrName>style.visibility</p:attrName>
                                        </p:attrNameLst>
                                      </p:cBhvr>
                                      <p:to>
                                        <p:strVal val="visible"/>
                                      </p:to>
                                    </p:set>
                                    <p:animEffect transition="in" filter="fade">
                                      <p:cBhvr>
                                        <p:cTn id="43" dur="1000"/>
                                        <p:tgtEl>
                                          <p:spTgt spid="5">
                                            <p:graphicEl>
                                              <a:dgm id="{D88C7409-AB93-4FE3-A61D-F51EE8A4B008}"/>
                                            </p:graphicEl>
                                          </p:spTgt>
                                        </p:tgtEl>
                                      </p:cBhvr>
                                    </p:animEffect>
                                    <p:anim calcmode="lin" valueType="num">
                                      <p:cBhvr>
                                        <p:cTn id="44" dur="1000" fill="hold"/>
                                        <p:tgtEl>
                                          <p:spTgt spid="5">
                                            <p:graphicEl>
                                              <a:dgm id="{D88C7409-AB93-4FE3-A61D-F51EE8A4B008}"/>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D88C7409-AB93-4FE3-A61D-F51EE8A4B008}"/>
                                            </p:graphicEl>
                                          </p:spTgt>
                                        </p:tgtEl>
                                        <p:attrNameLst>
                                          <p:attrName>ppt_y</p:attrName>
                                        </p:attrNameLst>
                                      </p:cBhvr>
                                      <p:tavLst>
                                        <p:tav tm="0">
                                          <p:val>
                                            <p:strVal val="#ppt_y+.1"/>
                                          </p:val>
                                        </p:tav>
                                        <p:tav tm="100000">
                                          <p:val>
                                            <p:strVal val="#ppt_y"/>
                                          </p:val>
                                        </p:tav>
                                      </p:tavLst>
                                    </p:anim>
                                  </p:childTnLst>
                                </p:cTn>
                              </p:par>
                            </p:childTnLst>
                          </p:cTn>
                        </p:par>
                        <p:par>
                          <p:cTn id="46" fill="hold">
                            <p:stCondLst>
                              <p:cond delay="8000"/>
                            </p:stCondLst>
                            <p:childTnLst>
                              <p:par>
                                <p:cTn id="47" presetID="12" presetClass="entr" presetSubtype="1" fill="hold" grpId="0" nodeType="afterEffect">
                                  <p:stCondLst>
                                    <p:cond delay="0"/>
                                  </p:stCondLst>
                                  <p:childTnLst>
                                    <p:set>
                                      <p:cBhvr>
                                        <p:cTn id="48" dur="1" fill="hold">
                                          <p:stCondLst>
                                            <p:cond delay="0"/>
                                          </p:stCondLst>
                                        </p:cTn>
                                        <p:tgtEl>
                                          <p:spTgt spid="5">
                                            <p:graphicEl>
                                              <a:dgm id="{87B5BDBA-3C7A-41F1-8C33-F13937A84B36}"/>
                                            </p:graphicEl>
                                          </p:spTgt>
                                        </p:tgtEl>
                                        <p:attrNameLst>
                                          <p:attrName>style.visibility</p:attrName>
                                        </p:attrNameLst>
                                      </p:cBhvr>
                                      <p:to>
                                        <p:strVal val="visible"/>
                                      </p:to>
                                    </p:set>
                                    <p:animEffect transition="in" filter="slide(fromTop)">
                                      <p:cBhvr>
                                        <p:cTn id="49" dur="1000"/>
                                        <p:tgtEl>
                                          <p:spTgt spid="5">
                                            <p:graphicEl>
                                              <a:dgm id="{87B5BDBA-3C7A-41F1-8C33-F13937A84B3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3568593665"/>
              </p:ext>
            </p:extLst>
          </p:nvPr>
        </p:nvGraphicFramePr>
        <p:xfrm>
          <a:off x="0" y="1371600"/>
          <a:ext cx="9144000" cy="5486400"/>
        </p:xfrm>
        <a:graphic>
          <a:graphicData uri="http://schemas.openxmlformats.org/drawingml/2006/table">
            <a:tbl>
              <a:tblPr firstRow="1" firstCol="1" bandRow="1">
                <a:tableStyleId>{21E4AEA4-8DFA-4A89-87EB-49C32662AFE0}</a:tableStyleId>
              </a:tblPr>
              <a:tblGrid>
                <a:gridCol w="1863159">
                  <a:extLst>
                    <a:ext uri="{9D8B030D-6E8A-4147-A177-3AD203B41FA5}">
                      <a16:colId xmlns:a16="http://schemas.microsoft.com/office/drawing/2014/main" val="20000"/>
                    </a:ext>
                  </a:extLst>
                </a:gridCol>
                <a:gridCol w="7280841">
                  <a:extLst>
                    <a:ext uri="{9D8B030D-6E8A-4147-A177-3AD203B41FA5}">
                      <a16:colId xmlns:a16="http://schemas.microsoft.com/office/drawing/2014/main" val="20001"/>
                    </a:ext>
                  </a:extLst>
                </a:gridCol>
              </a:tblGrid>
              <a:tr h="525757">
                <a:tc>
                  <a:txBody>
                    <a:bodyPr/>
                    <a:lstStyle/>
                    <a:p>
                      <a:pPr algn="ctr">
                        <a:spcAft>
                          <a:spcPts val="400"/>
                        </a:spcAft>
                      </a:pPr>
                      <a:r>
                        <a:rPr lang="en-US" sz="1000">
                          <a:effectLst/>
                        </a:rPr>
                        <a:t>Parameters</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Genetic Algorithm</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0"/>
                  </a:ext>
                </a:extLst>
              </a:tr>
              <a:tr h="914554">
                <a:tc>
                  <a:txBody>
                    <a:bodyPr/>
                    <a:lstStyle/>
                    <a:p>
                      <a:pPr algn="ctr">
                        <a:spcAft>
                          <a:spcPts val="400"/>
                        </a:spcAft>
                      </a:pPr>
                      <a:r>
                        <a:rPr lang="en-US" sz="1000">
                          <a:effectLst/>
                        </a:rPr>
                        <a:t>Functionality</a:t>
                      </a:r>
                      <a:endParaRPr lang="en-US" sz="1200">
                        <a:solidFill>
                          <a:srgbClr val="000000"/>
                        </a:solidFill>
                        <a:effectLst/>
                        <a:latin typeface="Times New Roman"/>
                        <a:ea typeface="Calibri"/>
                        <a:cs typeface="Arial"/>
                      </a:endParaRPr>
                    </a:p>
                  </a:txBody>
                  <a:tcPr marL="67683" marR="67683" marT="0" marB="0" anchor="ctr"/>
                </a:tc>
                <a:tc>
                  <a:txBody>
                    <a:bodyPr/>
                    <a:lstStyle/>
                    <a:p>
                      <a:pPr algn="l">
                        <a:spcAft>
                          <a:spcPts val="400"/>
                        </a:spcAft>
                      </a:pPr>
                      <a:r>
                        <a:rPr lang="en-US" sz="1000">
                          <a:effectLst/>
                        </a:rPr>
                        <a:t>Genetic Algorithm belongs to a family of computational models inspired by evolution. These algorithms encode a potential solution to a specific problem on a simple chromosome-like data structure and apply recombination operators to these structures as to preserve critical information</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1"/>
                  </a:ext>
                </a:extLst>
              </a:tr>
              <a:tr h="731643">
                <a:tc>
                  <a:txBody>
                    <a:bodyPr/>
                    <a:lstStyle/>
                    <a:p>
                      <a:pPr algn="ctr">
                        <a:spcAft>
                          <a:spcPts val="400"/>
                        </a:spcAft>
                      </a:pPr>
                      <a:r>
                        <a:rPr lang="en-US" sz="1000">
                          <a:effectLst/>
                        </a:rPr>
                        <a:t>Performance</a:t>
                      </a:r>
                      <a:endParaRPr lang="en-US" sz="1200">
                        <a:solidFill>
                          <a:srgbClr val="000000"/>
                        </a:solidFill>
                        <a:effectLst/>
                        <a:latin typeface="Times New Roman"/>
                        <a:ea typeface="Calibri"/>
                        <a:cs typeface="Arial"/>
                      </a:endParaRPr>
                    </a:p>
                  </a:txBody>
                  <a:tcPr marL="67683" marR="67683" marT="0" marB="0" anchor="ctr"/>
                </a:tc>
                <a:tc>
                  <a:txBody>
                    <a:bodyPr/>
                    <a:lstStyle/>
                    <a:p>
                      <a:pPr algn="l">
                        <a:spcAft>
                          <a:spcPts val="400"/>
                        </a:spcAft>
                      </a:pPr>
                      <a:r>
                        <a:rPr lang="en-US" sz="1000">
                          <a:effectLst/>
                        </a:rPr>
                        <a:t>Genetic Algorithm are faster than the hill climbing as it implements implicit parallelism wherein each new string is completely independent of the previous one, so each new string is given independently to the new schema region.</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2"/>
                  </a:ext>
                </a:extLst>
              </a:tr>
              <a:tr h="256486">
                <a:tc>
                  <a:txBody>
                    <a:bodyPr/>
                    <a:lstStyle/>
                    <a:p>
                      <a:pPr algn="ctr">
                        <a:spcAft>
                          <a:spcPts val="400"/>
                        </a:spcAft>
                      </a:pPr>
                      <a:r>
                        <a:rPr lang="en-US" sz="1000">
                          <a:effectLst/>
                        </a:rPr>
                        <a:t>Representation</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Bit-String representation is critical</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3"/>
                  </a:ext>
                </a:extLst>
              </a:tr>
              <a:tr h="493859">
                <a:tc>
                  <a:txBody>
                    <a:bodyPr/>
                    <a:lstStyle/>
                    <a:p>
                      <a:pPr algn="ctr">
                        <a:spcAft>
                          <a:spcPts val="400"/>
                        </a:spcAft>
                      </a:pPr>
                      <a:r>
                        <a:rPr lang="en-US" sz="900">
                          <a:effectLst/>
                        </a:rPr>
                        <a:t>Multi-dimensional solving</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Supports the muilti-dimentional approach</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4"/>
                  </a:ext>
                </a:extLst>
              </a:tr>
              <a:tr h="365822">
                <a:tc>
                  <a:txBody>
                    <a:bodyPr/>
                    <a:lstStyle/>
                    <a:p>
                      <a:pPr algn="ctr">
                        <a:spcAft>
                          <a:spcPts val="400"/>
                        </a:spcAft>
                      </a:pPr>
                      <a:r>
                        <a:rPr lang="en-US" sz="1000">
                          <a:effectLst/>
                        </a:rPr>
                        <a:t>Technique preferred</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Global Optimum</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5"/>
                  </a:ext>
                </a:extLst>
              </a:tr>
              <a:tr h="731643">
                <a:tc>
                  <a:txBody>
                    <a:bodyPr/>
                    <a:lstStyle/>
                    <a:p>
                      <a:pPr algn="ctr">
                        <a:spcAft>
                          <a:spcPts val="400"/>
                        </a:spcAft>
                      </a:pPr>
                      <a:r>
                        <a:rPr lang="en-US" sz="1000">
                          <a:effectLst/>
                        </a:rPr>
                        <a:t>Distribution  of population is diverse and large</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GA makes a large, useful and structured jump even after partial convergence.</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6"/>
                  </a:ext>
                </a:extLst>
              </a:tr>
              <a:tr h="365822">
                <a:tc>
                  <a:txBody>
                    <a:bodyPr/>
                    <a:lstStyle/>
                    <a:p>
                      <a:pPr algn="ctr">
                        <a:spcAft>
                          <a:spcPts val="400"/>
                        </a:spcAft>
                      </a:pPr>
                      <a:r>
                        <a:rPr lang="en-US" sz="1000">
                          <a:effectLst/>
                        </a:rPr>
                        <a:t>Least diverse population</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GA does not gain benefit in least diverse population.</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7"/>
                  </a:ext>
                </a:extLst>
              </a:tr>
              <a:tr h="548732">
                <a:tc>
                  <a:txBody>
                    <a:bodyPr/>
                    <a:lstStyle/>
                    <a:p>
                      <a:pPr algn="ctr">
                        <a:spcAft>
                          <a:spcPts val="400"/>
                        </a:spcAft>
                      </a:pPr>
                      <a:r>
                        <a:rPr lang="en-US" sz="1000">
                          <a:effectLst/>
                        </a:rPr>
                        <a:t>Search Mechanism</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a:effectLst/>
                        </a:rPr>
                        <a:t>GA performs a multi-directional search by maintaining a population of potential solution and encourages information exchange between these directions.</a:t>
                      </a:r>
                      <a:endParaRPr lang="en-US" sz="120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8"/>
                  </a:ext>
                </a:extLst>
              </a:tr>
              <a:tr h="552082">
                <a:tc>
                  <a:txBody>
                    <a:bodyPr/>
                    <a:lstStyle/>
                    <a:p>
                      <a:pPr algn="ctr">
                        <a:spcAft>
                          <a:spcPts val="400"/>
                        </a:spcAft>
                      </a:pPr>
                      <a:r>
                        <a:rPr lang="en-US" sz="1000">
                          <a:effectLst/>
                        </a:rPr>
                        <a:t>Examples</a:t>
                      </a:r>
                      <a:endParaRPr lang="en-US" sz="1200">
                        <a:solidFill>
                          <a:srgbClr val="000000"/>
                        </a:solidFill>
                        <a:effectLst/>
                        <a:latin typeface="Times New Roman"/>
                        <a:ea typeface="Calibri"/>
                        <a:cs typeface="Arial"/>
                      </a:endParaRPr>
                    </a:p>
                  </a:txBody>
                  <a:tcPr marL="67683" marR="67683" marT="0" marB="0" anchor="ctr"/>
                </a:tc>
                <a:tc>
                  <a:txBody>
                    <a:bodyPr/>
                    <a:lstStyle/>
                    <a:p>
                      <a:pPr algn="ctr">
                        <a:spcAft>
                          <a:spcPts val="400"/>
                        </a:spcAft>
                      </a:pPr>
                      <a:r>
                        <a:rPr lang="en-US" sz="1000" dirty="0">
                          <a:effectLst/>
                        </a:rPr>
                        <a:t>Acoustics, Aerospace engineering, Astronomy and astrophysics, Chemistry, Electrical engineering, Financial markets, Game playing, Geophysics, Materials engineering.</a:t>
                      </a:r>
                      <a:endParaRPr lang="en-US" sz="1200" dirty="0">
                        <a:solidFill>
                          <a:srgbClr val="000000"/>
                        </a:solidFill>
                        <a:effectLst/>
                        <a:latin typeface="Times New Roman"/>
                        <a:ea typeface="Calibri"/>
                        <a:cs typeface="Arial"/>
                      </a:endParaRPr>
                    </a:p>
                  </a:txBody>
                  <a:tcPr marL="67683" marR="67683"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34047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579438"/>
          </a:xfrm>
        </p:spPr>
        <p:txBody>
          <a:bodyPr>
            <a:noAutofit/>
          </a:bodyPr>
          <a:lstStyle/>
          <a:p>
            <a:r>
              <a:rPr lang="en-US" sz="3200" b="1" dirty="0" smtClean="0">
                <a:solidFill>
                  <a:srgbClr val="CC3300"/>
                </a:solidFill>
              </a:rPr>
              <a:t>Literature Review</a:t>
            </a:r>
            <a:endParaRPr lang="en-US" sz="3200" b="1" dirty="0">
              <a:solidFill>
                <a:srgbClr val="CC330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6" name="Content Placeholder 5"/>
          <p:cNvGraphicFramePr>
            <a:graphicFrameLocks noGrp="1"/>
          </p:cNvGraphicFramePr>
          <p:nvPr>
            <p:ph idx="1"/>
            <p:extLst>
              <p:ext uri="{D42A27DB-BD31-4B8C-83A1-F6EECF244321}">
                <p14:modId xmlns:p14="http://schemas.microsoft.com/office/powerpoint/2010/main" val="4135496862"/>
              </p:ext>
            </p:extLst>
          </p:nvPr>
        </p:nvGraphicFramePr>
        <p:xfrm>
          <a:off x="76200" y="674811"/>
          <a:ext cx="9048750" cy="5954589"/>
        </p:xfrm>
        <a:graphic>
          <a:graphicData uri="http://schemas.openxmlformats.org/drawingml/2006/table">
            <a:tbl>
              <a:tblPr firstRow="1" bandRow="1">
                <a:tableStyleId>{21E4AEA4-8DFA-4A89-87EB-49C32662AFE0}</a:tableStyleId>
              </a:tblPr>
              <a:tblGrid>
                <a:gridCol w="4524375">
                  <a:extLst>
                    <a:ext uri="{9D8B030D-6E8A-4147-A177-3AD203B41FA5}">
                      <a16:colId xmlns:a16="http://schemas.microsoft.com/office/drawing/2014/main" val="20000"/>
                    </a:ext>
                  </a:extLst>
                </a:gridCol>
                <a:gridCol w="4524375">
                  <a:extLst>
                    <a:ext uri="{9D8B030D-6E8A-4147-A177-3AD203B41FA5}">
                      <a16:colId xmlns:a16="http://schemas.microsoft.com/office/drawing/2014/main" val="20001"/>
                    </a:ext>
                  </a:extLst>
                </a:gridCol>
              </a:tblGrid>
              <a:tr h="635920">
                <a:tc>
                  <a:txBody>
                    <a:bodyPr/>
                    <a:lstStyle/>
                    <a:p>
                      <a:pPr algn="ctr">
                        <a:spcAft>
                          <a:spcPts val="400"/>
                        </a:spcAft>
                      </a:pPr>
                      <a:r>
                        <a:rPr lang="en-US" sz="1050" dirty="0" smtClean="0">
                          <a:solidFill>
                            <a:srgbClr val="000000"/>
                          </a:solidFill>
                          <a:effectLst/>
                          <a:latin typeface="Times New Roman" pitchFamily="18" charset="0"/>
                          <a:ea typeface="Calibri"/>
                          <a:cs typeface="Times New Roman" pitchFamily="18" charset="0"/>
                        </a:rPr>
                        <a:t>Genetic</a:t>
                      </a:r>
                      <a:r>
                        <a:rPr lang="en-US" sz="1050" baseline="0" dirty="0" smtClean="0">
                          <a:solidFill>
                            <a:srgbClr val="000000"/>
                          </a:solidFill>
                          <a:effectLst/>
                          <a:latin typeface="Times New Roman" pitchFamily="18" charset="0"/>
                          <a:ea typeface="Calibri"/>
                          <a:cs typeface="Times New Roman" pitchFamily="18" charset="0"/>
                        </a:rPr>
                        <a:t> Algorithm </a:t>
                      </a: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ctr">
                        <a:spcAft>
                          <a:spcPts val="400"/>
                        </a:spcAft>
                      </a:pPr>
                      <a:r>
                        <a:rPr lang="en-US" sz="1050" dirty="0" smtClean="0">
                          <a:solidFill>
                            <a:schemeClr val="tx1"/>
                          </a:solidFill>
                          <a:effectLst/>
                          <a:latin typeface="Times New Roman" pitchFamily="18" charset="0"/>
                          <a:ea typeface="+mn-ea"/>
                          <a:cs typeface="Times New Roman" pitchFamily="18" charset="0"/>
                        </a:rPr>
                        <a:t>Dijkstra </a:t>
                      </a:r>
                      <a:r>
                        <a:rPr lang="en-US" sz="1050" baseline="0" dirty="0" smtClean="0">
                          <a:solidFill>
                            <a:schemeClr val="tx1"/>
                          </a:solidFill>
                          <a:effectLst/>
                          <a:latin typeface="Times New Roman" pitchFamily="18" charset="0"/>
                          <a:ea typeface="+mn-ea"/>
                          <a:cs typeface="Times New Roman" pitchFamily="18" charset="0"/>
                        </a:rPr>
                        <a:t>algorithm</a:t>
                      </a:r>
                      <a:endParaRPr lang="en-US" sz="1050" dirty="0">
                        <a:solidFill>
                          <a:schemeClr val="tx1"/>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0"/>
                  </a:ext>
                </a:extLst>
              </a:tr>
              <a:tr h="2349041">
                <a:tc>
                  <a:txBody>
                    <a:bodyPr/>
                    <a:lstStyle/>
                    <a:p>
                      <a:pPr algn="justLow">
                        <a:spcAft>
                          <a:spcPts val="400"/>
                        </a:spcAft>
                      </a:pPr>
                      <a:r>
                        <a:rPr lang="en-US" sz="1050" dirty="0" smtClean="0">
                          <a:effectLst/>
                          <a:latin typeface="Times New Roman" pitchFamily="18" charset="0"/>
                          <a:cs typeface="Times New Roman" pitchFamily="18" charset="0"/>
                        </a:rPr>
                        <a:t>GA is difficult to implement and also its running time is greater than that of Dijkstra algorithm and it increases with an increase in the size of the network. But, GA provides multiple optimum candidate solutions with optimized paths (as opposed to Dijkstra algorithm which gives only one solution, though the best one, if it becomes unavailable somehow, we don’t have any second option and we get stuck right there); this makes GA a promising algorithm which can be used with other algorithms in different applications</a:t>
                      </a:r>
                    </a:p>
                    <a:p>
                      <a:pPr marL="0" marR="0" indent="0" algn="justLow" defTabSz="914400" rtl="0" eaLnBrk="1" fontAlgn="auto" latinLnBrk="0" hangingPunct="1">
                        <a:lnSpc>
                          <a:spcPct val="100000"/>
                        </a:lnSpc>
                        <a:spcBef>
                          <a:spcPts val="0"/>
                        </a:spcBef>
                        <a:spcAft>
                          <a:spcPts val="400"/>
                        </a:spcAft>
                        <a:buClrTx/>
                        <a:buSzTx/>
                        <a:buFontTx/>
                        <a:buNone/>
                        <a:tabLst/>
                        <a:defRPr/>
                      </a:pPr>
                      <a:r>
                        <a:rPr lang="en-US" sz="1050" dirty="0" smtClean="0">
                          <a:effectLst/>
                          <a:latin typeface="Times New Roman" pitchFamily="18" charset="0"/>
                          <a:cs typeface="Times New Roman" pitchFamily="18" charset="0"/>
                        </a:rPr>
                        <a:t>Parallel in nature</a:t>
                      </a:r>
                      <a:endParaRPr lang="en-US" sz="1050" dirty="0" smtClean="0">
                        <a:solidFill>
                          <a:srgbClr val="000000"/>
                        </a:solidFill>
                        <a:effectLst/>
                        <a:latin typeface="Times New Roman" pitchFamily="18" charset="0"/>
                        <a:ea typeface="Calibri"/>
                        <a:cs typeface="Times New Roman" pitchFamily="18" charset="0"/>
                      </a:endParaRPr>
                    </a:p>
                    <a:p>
                      <a:pPr algn="justLow">
                        <a:spcAft>
                          <a:spcPts val="400"/>
                        </a:spcAft>
                      </a:pP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justLow">
                        <a:spcAft>
                          <a:spcPts val="400"/>
                        </a:spcAft>
                      </a:pPr>
                      <a:r>
                        <a:rPr lang="en-US" sz="1050" dirty="0">
                          <a:effectLst/>
                          <a:latin typeface="Times New Roman" pitchFamily="18" charset="0"/>
                          <a:cs typeface="Times New Roman" pitchFamily="18" charset="0"/>
                        </a:rPr>
                        <a:t>Dijkstra Algorithm is widely used because of its simplicity. It is based on bellman optimization theory. It finds the shortest path from the source node to all other nodes in the network, for which it requires global topological knowledge of the network</a:t>
                      </a: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1"/>
                  </a:ext>
                </a:extLst>
              </a:tr>
              <a:tr h="460596">
                <a:tc>
                  <a:txBody>
                    <a:bodyPr/>
                    <a:lstStyle/>
                    <a:p>
                      <a:pPr marL="0" marR="0" indent="0" algn="justLow" defTabSz="914400" rtl="0" eaLnBrk="1" fontAlgn="auto" latinLnBrk="0" hangingPunct="1">
                        <a:lnSpc>
                          <a:spcPct val="100000"/>
                        </a:lnSpc>
                        <a:spcBef>
                          <a:spcPts val="0"/>
                        </a:spcBef>
                        <a:spcAft>
                          <a:spcPts val="400"/>
                        </a:spcAft>
                        <a:buClrTx/>
                        <a:buSzTx/>
                        <a:buFont typeface="+mj-lt"/>
                        <a:buNone/>
                        <a:tabLst/>
                        <a:defRPr/>
                      </a:pPr>
                      <a:r>
                        <a:rPr lang="en-US" sz="1050" dirty="0">
                          <a:effectLst/>
                          <a:latin typeface="Times New Roman" pitchFamily="18" charset="0"/>
                          <a:cs typeface="Times New Roman" pitchFamily="18" charset="0"/>
                        </a:rPr>
                        <a:t> </a:t>
                      </a:r>
                      <a:r>
                        <a:rPr lang="en-US" sz="1050" kern="1200" dirty="0" smtClean="0">
                          <a:solidFill>
                            <a:schemeClr val="dk1"/>
                          </a:solidFill>
                          <a:effectLst/>
                          <a:latin typeface="Times New Roman" pitchFamily="18" charset="0"/>
                          <a:ea typeface="+mn-ea"/>
                          <a:cs typeface="Times New Roman" pitchFamily="18" charset="0"/>
                        </a:rPr>
                        <a:t>Because only primitive procedures like "cut" and "exchange" of strings are used for generating new genes from old, it is easy to handle large problems simply by using long strings,</a:t>
                      </a:r>
                    </a:p>
                    <a:p>
                      <a:pPr algn="justLow">
                        <a:spcAft>
                          <a:spcPts val="400"/>
                        </a:spcAft>
                      </a:pP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justLow">
                        <a:spcAft>
                          <a:spcPts val="400"/>
                        </a:spcAft>
                      </a:pPr>
                      <a:r>
                        <a:rPr lang="en-US" sz="1050">
                          <a:effectLst/>
                          <a:latin typeface="Times New Roman" pitchFamily="18" charset="0"/>
                          <a:cs typeface="Times New Roman" pitchFamily="18" charset="0"/>
                        </a:rPr>
                        <a:t>It computes the shortest path as a function of distance, cost, traffic etc.</a:t>
                      </a:r>
                      <a:endParaRPr lang="en-US" sz="1050">
                        <a:solidFill>
                          <a:srgbClr val="000000"/>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2"/>
                  </a:ext>
                </a:extLst>
              </a:tr>
              <a:tr h="967252">
                <a:tc>
                  <a:txBody>
                    <a:bodyPr/>
                    <a:lstStyle/>
                    <a:p>
                      <a:pPr algn="justLow">
                        <a:spcAft>
                          <a:spcPts val="400"/>
                        </a:spcAft>
                      </a:pPr>
                      <a:r>
                        <a:rPr lang="en-US" sz="1050">
                          <a:effectLst/>
                          <a:latin typeface="Times New Roman" pitchFamily="18" charset="0"/>
                          <a:cs typeface="Times New Roman" pitchFamily="18" charset="0"/>
                        </a:rPr>
                        <a:t>One major concern when applying GA for solving such problem is how to encode a path in a graph into chromosomes. Here, priority based encoding scheme is used.</a:t>
                      </a:r>
                      <a:endParaRPr lang="en-US" sz="105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justLow">
                        <a:spcAft>
                          <a:spcPts val="400"/>
                        </a:spcAft>
                      </a:pPr>
                      <a:r>
                        <a:rPr lang="en-US" sz="1050" dirty="0">
                          <a:effectLst/>
                          <a:latin typeface="Times New Roman" pitchFamily="18" charset="0"/>
                          <a:cs typeface="Times New Roman" pitchFamily="18" charset="0"/>
                        </a:rPr>
                        <a:t>One major drawback of Dijkstra algorithm is that it consumes more processing time (computation cost) if network is large</a:t>
                      </a: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3"/>
                  </a:ext>
                </a:extLst>
              </a:tr>
              <a:tr h="460596">
                <a:tc>
                  <a:txBody>
                    <a:bodyPr/>
                    <a:lstStyle/>
                    <a:p>
                      <a:pPr marL="0" marR="0" indent="0" algn="justLow" defTabSz="914400" rtl="0" eaLnBrk="1" fontAlgn="auto" latinLnBrk="0" hangingPunct="1">
                        <a:lnSpc>
                          <a:spcPct val="100000"/>
                        </a:lnSpc>
                        <a:spcBef>
                          <a:spcPts val="0"/>
                        </a:spcBef>
                        <a:spcAft>
                          <a:spcPts val="400"/>
                        </a:spcAft>
                        <a:buClrTx/>
                        <a:buSzTx/>
                        <a:buFontTx/>
                        <a:buNone/>
                        <a:tabLst/>
                        <a:defRPr/>
                      </a:pPr>
                      <a:r>
                        <a:rPr lang="en-US" sz="1050" kern="1200" dirty="0" smtClean="0">
                          <a:solidFill>
                            <a:schemeClr val="dk1"/>
                          </a:solidFill>
                          <a:effectLst/>
                          <a:latin typeface="Times New Roman" pitchFamily="18" charset="0"/>
                          <a:ea typeface="+mn-ea"/>
                          <a:cs typeface="Times New Roman" pitchFamily="18" charset="0"/>
                        </a:rPr>
                        <a:t>Because the genetic operations are performed at random and also include mutation, it is possible to avoid being trapped by local-optima. Communication networks present large-scale optimization problems with various kinds of objective functions, and Genetic Algorithms should be suitable for such problems. </a:t>
                      </a:r>
                    </a:p>
                    <a:p>
                      <a:pPr algn="justLow">
                        <a:spcAft>
                          <a:spcPts val="400"/>
                        </a:spcAft>
                      </a:pP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justLow">
                        <a:spcAft>
                          <a:spcPts val="400"/>
                        </a:spcAft>
                      </a:pPr>
                      <a:r>
                        <a:rPr lang="en-US" sz="1050">
                          <a:effectLst/>
                          <a:latin typeface="Times New Roman" pitchFamily="18" charset="0"/>
                          <a:cs typeface="Times New Roman" pitchFamily="18" charset="0"/>
                        </a:rPr>
                        <a:t>Cost calculate each level by level (not known from first step)</a:t>
                      </a:r>
                      <a:endParaRPr lang="en-US" sz="1050">
                        <a:solidFill>
                          <a:srgbClr val="000000"/>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4"/>
                  </a:ext>
                </a:extLst>
              </a:tr>
              <a:tr h="460596">
                <a:tc>
                  <a:txBody>
                    <a:bodyPr/>
                    <a:lstStyle/>
                    <a:p>
                      <a:pPr algn="justLow">
                        <a:spcAft>
                          <a:spcPts val="400"/>
                        </a:spcAft>
                      </a:pPr>
                      <a:r>
                        <a:rPr lang="en-US" sz="1050" dirty="0">
                          <a:effectLst/>
                          <a:latin typeface="Times New Roman" pitchFamily="18" charset="0"/>
                          <a:cs typeface="Times New Roman" pitchFamily="18" charset="0"/>
                        </a:rPr>
                        <a:t>Suited for solving problems where the solution is huge and time taken to search is very huge </a:t>
                      </a: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tc>
                  <a:txBody>
                    <a:bodyPr/>
                    <a:lstStyle/>
                    <a:p>
                      <a:pPr algn="justLow">
                        <a:spcAft>
                          <a:spcPts val="400"/>
                        </a:spcAft>
                      </a:pPr>
                      <a:r>
                        <a:rPr lang="en-US" sz="1050" dirty="0">
                          <a:effectLst/>
                          <a:latin typeface="Times New Roman" pitchFamily="18" charset="0"/>
                          <a:cs typeface="Times New Roman" pitchFamily="18" charset="0"/>
                        </a:rPr>
                        <a:t>Calculate positive weight </a:t>
                      </a:r>
                      <a:endParaRPr lang="en-US" sz="1050" dirty="0">
                        <a:solidFill>
                          <a:srgbClr val="000000"/>
                        </a:solidFill>
                        <a:effectLst/>
                        <a:latin typeface="Times New Roman" pitchFamily="18" charset="0"/>
                        <a:ea typeface="Calibri"/>
                        <a:cs typeface="Times New Roman" pitchFamily="18"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4939458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355908"/>
              </p:ext>
            </p:extLst>
          </p:nvPr>
        </p:nvGraphicFramePr>
        <p:xfrm>
          <a:off x="-1" y="613246"/>
          <a:ext cx="9277351" cy="7837441"/>
        </p:xfrm>
        <a:graphic>
          <a:graphicData uri="http://schemas.openxmlformats.org/drawingml/2006/table">
            <a:tbl>
              <a:tblPr firstRow="1" firstCol="1" bandRow="1">
                <a:tableStyleId>{21E4AEA4-8DFA-4A89-87EB-49C32662AFE0}</a:tableStyleId>
              </a:tblPr>
              <a:tblGrid>
                <a:gridCol w="827359">
                  <a:extLst>
                    <a:ext uri="{9D8B030D-6E8A-4147-A177-3AD203B41FA5}">
                      <a16:colId xmlns:a16="http://schemas.microsoft.com/office/drawing/2014/main" val="20000"/>
                    </a:ext>
                  </a:extLst>
                </a:gridCol>
                <a:gridCol w="2156603">
                  <a:extLst>
                    <a:ext uri="{9D8B030D-6E8A-4147-A177-3AD203B41FA5}">
                      <a16:colId xmlns:a16="http://schemas.microsoft.com/office/drawing/2014/main" val="20001"/>
                    </a:ext>
                  </a:extLst>
                </a:gridCol>
                <a:gridCol w="6293389">
                  <a:extLst>
                    <a:ext uri="{9D8B030D-6E8A-4147-A177-3AD203B41FA5}">
                      <a16:colId xmlns:a16="http://schemas.microsoft.com/office/drawing/2014/main" val="20002"/>
                    </a:ext>
                  </a:extLst>
                </a:gridCol>
              </a:tblGrid>
              <a:tr h="238896">
                <a:tc>
                  <a:txBody>
                    <a:bodyPr/>
                    <a:lstStyle/>
                    <a:p>
                      <a:pPr algn="ctr">
                        <a:lnSpc>
                          <a:spcPct val="150000"/>
                        </a:lnSpc>
                        <a:spcAft>
                          <a:spcPts val="1600"/>
                        </a:spcAft>
                      </a:pPr>
                      <a:r>
                        <a:rPr lang="en-US" sz="1200" dirty="0">
                          <a:effectLst/>
                        </a:rPr>
                        <a:t>S/NO</a:t>
                      </a:r>
                      <a:endParaRPr lang="en-US" sz="1200" dirty="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ENCODING TECHNIQUE</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endParaRPr lang="en-US" sz="1200" dirty="0" smtClean="0">
                        <a:effectLst/>
                      </a:endParaRPr>
                    </a:p>
                    <a:p>
                      <a:pPr algn="ctr">
                        <a:lnSpc>
                          <a:spcPct val="150000"/>
                        </a:lnSpc>
                        <a:spcAft>
                          <a:spcPts val="1600"/>
                        </a:spcAft>
                      </a:pPr>
                      <a:r>
                        <a:rPr lang="en-US" sz="1200" dirty="0" smtClean="0">
                          <a:effectLst/>
                        </a:rPr>
                        <a:t>EXAMPLE</a:t>
                      </a:r>
                      <a:endParaRPr lang="en-US" sz="1200" dirty="0">
                        <a:solidFill>
                          <a:srgbClr val="000000"/>
                        </a:solidFill>
                        <a:effectLst/>
                        <a:latin typeface="Times New Roman"/>
                        <a:ea typeface="Calibri"/>
                        <a:cs typeface="Arial"/>
                      </a:endParaRPr>
                    </a:p>
                  </a:txBody>
                  <a:tcPr marL="27805" marR="27805" marT="0" marB="0" anchor="ctr"/>
                </a:tc>
                <a:extLst>
                  <a:ext uri="{0D108BD9-81ED-4DB2-BD59-A6C34878D82A}">
                    <a16:rowId xmlns:a16="http://schemas.microsoft.com/office/drawing/2014/main" val="10000"/>
                  </a:ext>
                </a:extLst>
              </a:tr>
              <a:tr h="704428">
                <a:tc>
                  <a:txBody>
                    <a:bodyPr/>
                    <a:lstStyle/>
                    <a:p>
                      <a:pPr algn="ctr">
                        <a:lnSpc>
                          <a:spcPct val="150000"/>
                        </a:lnSpc>
                        <a:spcAft>
                          <a:spcPts val="1600"/>
                        </a:spcAft>
                      </a:pPr>
                      <a:r>
                        <a:rPr lang="en-US" sz="1200">
                          <a:effectLst/>
                        </a:rPr>
                        <a:t>1</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Binary Encoding</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Chromosome 1: 101100101100101011100101</a:t>
                      </a:r>
                    </a:p>
                    <a:p>
                      <a:pPr algn="ctr">
                        <a:lnSpc>
                          <a:spcPct val="150000"/>
                        </a:lnSpc>
                        <a:spcAft>
                          <a:spcPts val="1600"/>
                        </a:spcAft>
                      </a:pPr>
                      <a:r>
                        <a:rPr lang="en-US" sz="1200">
                          <a:effectLst/>
                        </a:rPr>
                        <a:t>Chromosome 2: 111111100000110000011111</a:t>
                      </a:r>
                      <a:endParaRPr lang="en-US" sz="1200">
                        <a:solidFill>
                          <a:srgbClr val="000000"/>
                        </a:solidFill>
                        <a:effectLst/>
                        <a:latin typeface="Times New Roman"/>
                        <a:ea typeface="Calibri"/>
                        <a:cs typeface="Arial"/>
                      </a:endParaRPr>
                    </a:p>
                  </a:txBody>
                  <a:tcPr marL="27805" marR="27805" marT="0" marB="0" anchor="ctr"/>
                </a:tc>
                <a:extLst>
                  <a:ext uri="{0D108BD9-81ED-4DB2-BD59-A6C34878D82A}">
                    <a16:rowId xmlns:a16="http://schemas.microsoft.com/office/drawing/2014/main" val="10001"/>
                  </a:ext>
                </a:extLst>
              </a:tr>
              <a:tr h="704428">
                <a:tc>
                  <a:txBody>
                    <a:bodyPr/>
                    <a:lstStyle/>
                    <a:p>
                      <a:pPr algn="ctr">
                        <a:lnSpc>
                          <a:spcPct val="150000"/>
                        </a:lnSpc>
                        <a:spcAft>
                          <a:spcPts val="1600"/>
                        </a:spcAft>
                      </a:pPr>
                      <a:r>
                        <a:rPr lang="en-US" sz="1200">
                          <a:effectLst/>
                        </a:rPr>
                        <a:t>2</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Permutation Encoding</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Chromosome 1: 7 6 5 4 8 3 9 0 1</a:t>
                      </a:r>
                    </a:p>
                    <a:p>
                      <a:pPr algn="ctr">
                        <a:lnSpc>
                          <a:spcPct val="150000"/>
                        </a:lnSpc>
                        <a:spcAft>
                          <a:spcPts val="1600"/>
                        </a:spcAft>
                      </a:pPr>
                      <a:r>
                        <a:rPr lang="en-US" sz="1200">
                          <a:effectLst/>
                        </a:rPr>
                        <a:t>Chromosome 2: 2 3 4 5 7 5 3 0 8</a:t>
                      </a:r>
                      <a:endParaRPr lang="en-US" sz="1200">
                        <a:solidFill>
                          <a:srgbClr val="000000"/>
                        </a:solidFill>
                        <a:effectLst/>
                        <a:latin typeface="Times New Roman"/>
                        <a:ea typeface="Calibri"/>
                        <a:cs typeface="Arial"/>
                      </a:endParaRPr>
                    </a:p>
                  </a:txBody>
                  <a:tcPr marL="27805" marR="27805" marT="0" marB="0" anchor="ctr"/>
                </a:tc>
                <a:extLst>
                  <a:ext uri="{0D108BD9-81ED-4DB2-BD59-A6C34878D82A}">
                    <a16:rowId xmlns:a16="http://schemas.microsoft.com/office/drawing/2014/main" val="10002"/>
                  </a:ext>
                </a:extLst>
              </a:tr>
              <a:tr h="1169961">
                <a:tc>
                  <a:txBody>
                    <a:bodyPr/>
                    <a:lstStyle/>
                    <a:p>
                      <a:pPr algn="ctr">
                        <a:lnSpc>
                          <a:spcPct val="150000"/>
                        </a:lnSpc>
                        <a:spcAft>
                          <a:spcPts val="1600"/>
                        </a:spcAft>
                      </a:pPr>
                      <a:r>
                        <a:rPr lang="en-US" sz="1200">
                          <a:effectLst/>
                        </a:rPr>
                        <a:t>3</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dirty="0">
                          <a:effectLst/>
                        </a:rPr>
                        <a:t>Value Encoding</a:t>
                      </a:r>
                      <a:endParaRPr lang="en-US" sz="1200" dirty="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a:effectLst/>
                        </a:rPr>
                        <a:t>Chromosome 1: 3.6556  1.4560 7.4578 3.7654 9.0987</a:t>
                      </a:r>
                    </a:p>
                    <a:p>
                      <a:pPr algn="ctr">
                        <a:lnSpc>
                          <a:spcPct val="150000"/>
                        </a:lnSpc>
                        <a:spcAft>
                          <a:spcPts val="1600"/>
                        </a:spcAft>
                      </a:pPr>
                      <a:r>
                        <a:rPr lang="en-US" sz="1200">
                          <a:effectLst/>
                        </a:rPr>
                        <a:t>Chromosome 2: ASDFGHJIKOYTGHSIDRUWSDJ</a:t>
                      </a:r>
                    </a:p>
                    <a:p>
                      <a:pPr algn="ctr">
                        <a:lnSpc>
                          <a:spcPct val="150000"/>
                        </a:lnSpc>
                        <a:spcAft>
                          <a:spcPts val="1600"/>
                        </a:spcAft>
                      </a:pPr>
                      <a:r>
                        <a:rPr lang="en-US" sz="1200">
                          <a:effectLst/>
                        </a:rPr>
                        <a:t>Chromosome 3: (right), (back), (left), (back), (forward)</a:t>
                      </a:r>
                      <a:endParaRPr lang="en-US" sz="1200">
                        <a:solidFill>
                          <a:srgbClr val="000000"/>
                        </a:solidFill>
                        <a:effectLst/>
                        <a:latin typeface="Times New Roman"/>
                        <a:ea typeface="Calibri"/>
                        <a:cs typeface="Arial"/>
                      </a:endParaRPr>
                    </a:p>
                  </a:txBody>
                  <a:tcPr marL="27805" marR="27805" marT="0" marB="0" anchor="ctr"/>
                </a:tc>
                <a:extLst>
                  <a:ext uri="{0D108BD9-81ED-4DB2-BD59-A6C34878D82A}">
                    <a16:rowId xmlns:a16="http://schemas.microsoft.com/office/drawing/2014/main" val="10003"/>
                  </a:ext>
                </a:extLst>
              </a:tr>
              <a:tr h="4352561">
                <a:tc>
                  <a:txBody>
                    <a:bodyPr/>
                    <a:lstStyle/>
                    <a:p>
                      <a:pPr algn="ctr">
                        <a:lnSpc>
                          <a:spcPct val="150000"/>
                        </a:lnSpc>
                        <a:spcAft>
                          <a:spcPts val="1600"/>
                        </a:spcAft>
                      </a:pPr>
                      <a:r>
                        <a:rPr lang="en-US" sz="1200">
                          <a:effectLst/>
                        </a:rPr>
                        <a:t>4</a:t>
                      </a:r>
                      <a:endParaRPr lang="en-US" sz="120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dirty="0">
                          <a:effectLst/>
                        </a:rPr>
                        <a:t>Tree Encoding</a:t>
                      </a:r>
                      <a:endParaRPr lang="en-US" sz="1200" dirty="0">
                        <a:solidFill>
                          <a:srgbClr val="000000"/>
                        </a:solidFill>
                        <a:effectLst/>
                        <a:latin typeface="Times New Roman"/>
                        <a:ea typeface="Calibri"/>
                        <a:cs typeface="Arial"/>
                      </a:endParaRPr>
                    </a:p>
                  </a:txBody>
                  <a:tcPr marL="27805" marR="27805" marT="0" marB="0" anchor="ctr"/>
                </a:tc>
                <a:tc>
                  <a:txBody>
                    <a:bodyPr/>
                    <a:lstStyle/>
                    <a:p>
                      <a:pPr algn="ctr">
                        <a:lnSpc>
                          <a:spcPct val="150000"/>
                        </a:lnSpc>
                        <a:spcAft>
                          <a:spcPts val="1600"/>
                        </a:spcAft>
                      </a:pPr>
                      <a:r>
                        <a:rPr lang="en-US" sz="1200" dirty="0">
                          <a:effectLst/>
                        </a:rPr>
                        <a:t> </a:t>
                      </a:r>
                    </a:p>
                    <a:p>
                      <a:pPr algn="ctr">
                        <a:lnSpc>
                          <a:spcPct val="150000"/>
                        </a:lnSpc>
                        <a:spcAft>
                          <a:spcPts val="1600"/>
                        </a:spcAft>
                      </a:pPr>
                      <a:r>
                        <a:rPr lang="en-US" sz="1200" dirty="0">
                          <a:effectLst/>
                        </a:rPr>
                        <a:t> </a:t>
                      </a:r>
                    </a:p>
                    <a:p>
                      <a:pPr algn="ctr">
                        <a:lnSpc>
                          <a:spcPct val="150000"/>
                        </a:lnSpc>
                        <a:spcAft>
                          <a:spcPts val="1600"/>
                        </a:spcAft>
                      </a:pPr>
                      <a:r>
                        <a:rPr lang="en-US" sz="1200" dirty="0">
                          <a:effectLst/>
                        </a:rPr>
                        <a:t> </a:t>
                      </a:r>
                    </a:p>
                    <a:p>
                      <a:pPr algn="ctr">
                        <a:lnSpc>
                          <a:spcPct val="150000"/>
                        </a:lnSpc>
                        <a:spcAft>
                          <a:spcPts val="1600"/>
                        </a:spcAft>
                      </a:pPr>
                      <a:r>
                        <a:rPr lang="en-US" sz="1200" dirty="0">
                          <a:effectLst/>
                        </a:rPr>
                        <a:t> </a:t>
                      </a:r>
                    </a:p>
                    <a:p>
                      <a:pPr algn="ctr">
                        <a:lnSpc>
                          <a:spcPct val="150000"/>
                        </a:lnSpc>
                        <a:spcAft>
                          <a:spcPts val="1600"/>
                        </a:spcAft>
                      </a:pPr>
                      <a:r>
                        <a:rPr lang="en-US" sz="1100" dirty="0">
                          <a:effectLst/>
                        </a:rPr>
                        <a:t/>
                      </a:r>
                      <a:br>
                        <a:rPr lang="en-US" sz="1100" dirty="0">
                          <a:effectLst/>
                        </a:rPr>
                      </a:br>
                      <a:r>
                        <a:rPr lang="en-US" sz="1200" dirty="0">
                          <a:effectLst/>
                        </a:rPr>
                        <a:t>           (+X(/5Y))                                   (Do until Step Wall)</a:t>
                      </a:r>
                    </a:p>
                    <a:p>
                      <a:pPr algn="ctr">
                        <a:lnSpc>
                          <a:spcPct val="150000"/>
                        </a:lnSpc>
                        <a:spcAft>
                          <a:spcPts val="1600"/>
                        </a:spcAft>
                      </a:pPr>
                      <a:r>
                        <a:rPr lang="en-US" sz="1200" dirty="0">
                          <a:effectLst/>
                        </a:rPr>
                        <a:t> </a:t>
                      </a:r>
                      <a:endParaRPr lang="en-US" sz="1200" dirty="0">
                        <a:solidFill>
                          <a:srgbClr val="000000"/>
                        </a:solidFill>
                        <a:effectLst/>
                        <a:latin typeface="Times New Roman"/>
                        <a:ea typeface="Calibri"/>
                        <a:cs typeface="Arial"/>
                      </a:endParaRPr>
                    </a:p>
                  </a:txBody>
                  <a:tcPr marL="27805" marR="27805" marT="0" marB="0" anchor="ctr"/>
                </a:tc>
                <a:extLst>
                  <a:ext uri="{0D108BD9-81ED-4DB2-BD59-A6C34878D82A}">
                    <a16:rowId xmlns:a16="http://schemas.microsoft.com/office/drawing/2014/main" val="10004"/>
                  </a:ext>
                </a:extLst>
              </a:tr>
            </a:tbl>
          </a:graphicData>
        </a:graphic>
      </p:graphicFrame>
      <p:pic>
        <p:nvPicPr>
          <p:cNvPr id="5"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7" name="Oval 6"/>
          <p:cNvSpPr/>
          <p:nvPr/>
        </p:nvSpPr>
        <p:spPr>
          <a:xfrm>
            <a:off x="4279900" y="4800600"/>
            <a:ext cx="342900" cy="304800"/>
          </a:xfrm>
          <a:prstGeom prst="ellipse">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100">
                <a:solidFill>
                  <a:srgbClr val="000000"/>
                </a:solidFill>
                <a:effectLst/>
                <a:latin typeface="Times New Roman"/>
                <a:ea typeface="Calibri"/>
                <a:cs typeface="Arial"/>
              </a:rPr>
              <a:t>X</a:t>
            </a:r>
            <a:endParaRPr lang="en-US" sz="1200">
              <a:solidFill>
                <a:srgbClr val="000000"/>
              </a:solidFill>
              <a:effectLst/>
              <a:latin typeface="Times New Roman"/>
              <a:ea typeface="Calibri"/>
              <a:cs typeface="Arial"/>
            </a:endParaRPr>
          </a:p>
        </p:txBody>
      </p:sp>
      <p:sp>
        <p:nvSpPr>
          <p:cNvPr id="8" name="Oval 7"/>
          <p:cNvSpPr/>
          <p:nvPr/>
        </p:nvSpPr>
        <p:spPr>
          <a:xfrm>
            <a:off x="4602162" y="4267200"/>
            <a:ext cx="342900" cy="304800"/>
          </a:xfrm>
          <a:prstGeom prst="ellipse">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a:solidFill>
                  <a:srgbClr val="000000"/>
                </a:solidFill>
                <a:effectLst/>
                <a:latin typeface="Times New Roman"/>
                <a:ea typeface="Calibri"/>
                <a:cs typeface="Arial"/>
              </a:rPr>
              <a:t>+</a:t>
            </a:r>
          </a:p>
        </p:txBody>
      </p:sp>
      <p:sp>
        <p:nvSpPr>
          <p:cNvPr id="9" name="Oval 8"/>
          <p:cNvSpPr/>
          <p:nvPr/>
        </p:nvSpPr>
        <p:spPr>
          <a:xfrm>
            <a:off x="5032375" y="4810125"/>
            <a:ext cx="342900" cy="304800"/>
          </a:xfrm>
          <a:prstGeom prst="ellipse">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b="1">
                <a:solidFill>
                  <a:srgbClr val="000000"/>
                </a:solidFill>
                <a:effectLst/>
                <a:latin typeface="Times New Roman"/>
                <a:ea typeface="Calibri"/>
                <a:cs typeface="Arial"/>
              </a:rPr>
              <a:t>/\</a:t>
            </a:r>
            <a:endParaRPr lang="en-US" sz="1200">
              <a:solidFill>
                <a:srgbClr val="000000"/>
              </a:solidFill>
              <a:effectLst/>
              <a:latin typeface="Times New Roman"/>
              <a:ea typeface="Calibri"/>
              <a:cs typeface="Arial"/>
            </a:endParaRPr>
          </a:p>
        </p:txBody>
      </p:sp>
      <p:sp>
        <p:nvSpPr>
          <p:cNvPr id="10" name="Oval 9"/>
          <p:cNvSpPr/>
          <p:nvPr/>
        </p:nvSpPr>
        <p:spPr>
          <a:xfrm>
            <a:off x="4638675" y="5524500"/>
            <a:ext cx="342900" cy="314325"/>
          </a:xfrm>
          <a:prstGeom prst="ellipse">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100">
                <a:solidFill>
                  <a:srgbClr val="000000"/>
                </a:solidFill>
                <a:effectLst/>
                <a:latin typeface="Times New Roman"/>
                <a:ea typeface="Calibri"/>
                <a:cs typeface="Arial"/>
              </a:rPr>
              <a:t>5</a:t>
            </a:r>
            <a:endParaRPr lang="en-US" sz="1200">
              <a:solidFill>
                <a:srgbClr val="000000"/>
              </a:solidFill>
              <a:effectLst/>
              <a:latin typeface="Times New Roman"/>
              <a:ea typeface="Calibri"/>
              <a:cs typeface="Arial"/>
            </a:endParaRPr>
          </a:p>
        </p:txBody>
      </p:sp>
      <p:sp>
        <p:nvSpPr>
          <p:cNvPr id="11" name="Oval 10"/>
          <p:cNvSpPr/>
          <p:nvPr/>
        </p:nvSpPr>
        <p:spPr>
          <a:xfrm>
            <a:off x="5591175" y="5534025"/>
            <a:ext cx="342900" cy="352425"/>
          </a:xfrm>
          <a:prstGeom prst="ellipse">
            <a:avLst/>
          </a:prstGeom>
          <a:ln w="31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a:solidFill>
                  <a:srgbClr val="000000"/>
                </a:solidFill>
                <a:effectLst/>
                <a:latin typeface="Times New Roman"/>
                <a:ea typeface="Calibri"/>
                <a:cs typeface="Arial"/>
              </a:rPr>
              <a:t>Y</a:t>
            </a:r>
          </a:p>
        </p:txBody>
      </p:sp>
      <p:cxnSp>
        <p:nvCxnSpPr>
          <p:cNvPr id="12" name="Straight Connector 11"/>
          <p:cNvCxnSpPr/>
          <p:nvPr/>
        </p:nvCxnSpPr>
        <p:spPr>
          <a:xfrm flipH="1">
            <a:off x="4424362" y="4583113"/>
            <a:ext cx="333375" cy="22860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4757737" y="4583113"/>
            <a:ext cx="381000" cy="22860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flipH="1">
            <a:off x="4857750" y="5146675"/>
            <a:ext cx="342900" cy="352425"/>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p:cNvCxnSpPr/>
          <p:nvPr/>
        </p:nvCxnSpPr>
        <p:spPr>
          <a:xfrm>
            <a:off x="5243512" y="5141913"/>
            <a:ext cx="466725" cy="361950"/>
          </a:xfrm>
          <a:prstGeom prst="line">
            <a:avLst/>
          </a:prstGeom>
        </p:spPr>
        <p:style>
          <a:lnRef idx="1">
            <a:schemeClr val="dk1"/>
          </a:lnRef>
          <a:fillRef idx="0">
            <a:schemeClr val="dk1"/>
          </a:fillRef>
          <a:effectRef idx="0">
            <a:schemeClr val="dk1"/>
          </a:effectRef>
          <a:fontRef idx="minor">
            <a:schemeClr val="tx1"/>
          </a:fontRef>
        </p:style>
      </p:cxnSp>
      <p:sp>
        <p:nvSpPr>
          <p:cNvPr id="16" name="Rounded Rectangle 15"/>
          <p:cNvSpPr/>
          <p:nvPr/>
        </p:nvSpPr>
        <p:spPr>
          <a:xfrm>
            <a:off x="6843712" y="4592638"/>
            <a:ext cx="904875" cy="285750"/>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a:solidFill>
                  <a:srgbClr val="000000"/>
                </a:solidFill>
                <a:effectLst/>
                <a:latin typeface="Times New Roman"/>
                <a:ea typeface="Calibri"/>
                <a:cs typeface="Arial"/>
              </a:rPr>
              <a:t>Do Until</a:t>
            </a:r>
          </a:p>
        </p:txBody>
      </p:sp>
      <p:sp>
        <p:nvSpPr>
          <p:cNvPr id="17" name="Rounded Rectangle 16"/>
          <p:cNvSpPr/>
          <p:nvPr/>
        </p:nvSpPr>
        <p:spPr>
          <a:xfrm>
            <a:off x="6535737" y="5524500"/>
            <a:ext cx="628650" cy="285750"/>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a:solidFill>
                  <a:srgbClr val="000000"/>
                </a:solidFill>
                <a:effectLst/>
                <a:latin typeface="Times New Roman"/>
                <a:ea typeface="Calibri"/>
                <a:cs typeface="Arial"/>
              </a:rPr>
              <a:t>Step </a:t>
            </a:r>
          </a:p>
        </p:txBody>
      </p:sp>
      <p:sp>
        <p:nvSpPr>
          <p:cNvPr id="18" name="Rounded Rectangle 17"/>
          <p:cNvSpPr/>
          <p:nvPr/>
        </p:nvSpPr>
        <p:spPr>
          <a:xfrm>
            <a:off x="7372350" y="5543550"/>
            <a:ext cx="628650" cy="285750"/>
          </a:xfrm>
          <a:prstGeom prst="roundRect">
            <a:avLst/>
          </a:prstGeom>
          <a:ln w="31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200000"/>
              </a:lnSpc>
              <a:spcAft>
                <a:spcPts val="1600"/>
              </a:spcAft>
            </a:pPr>
            <a:r>
              <a:rPr lang="en-US" sz="1200" dirty="0" smtClean="0">
                <a:solidFill>
                  <a:srgbClr val="000000"/>
                </a:solidFill>
                <a:effectLst/>
                <a:latin typeface="Times New Roman"/>
                <a:ea typeface="Calibri"/>
                <a:cs typeface="Arial"/>
              </a:rPr>
              <a:t>Wall</a:t>
            </a:r>
            <a:endParaRPr lang="en-US" sz="1200" dirty="0">
              <a:solidFill>
                <a:srgbClr val="000000"/>
              </a:solidFill>
              <a:effectLst/>
              <a:latin typeface="Times New Roman"/>
              <a:ea typeface="Calibri"/>
              <a:cs typeface="Arial"/>
            </a:endParaRPr>
          </a:p>
        </p:txBody>
      </p:sp>
      <p:cxnSp>
        <p:nvCxnSpPr>
          <p:cNvPr id="19" name="Straight Connector 18"/>
          <p:cNvCxnSpPr/>
          <p:nvPr/>
        </p:nvCxnSpPr>
        <p:spPr>
          <a:xfrm flipH="1" flipV="1">
            <a:off x="7258050" y="4883150"/>
            <a:ext cx="390525" cy="59055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flipH="1">
            <a:off x="6843712" y="4878388"/>
            <a:ext cx="419100" cy="5905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89912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3792855"/>
              </p:ext>
            </p:extLst>
          </p:nvPr>
        </p:nvGraphicFramePr>
        <p:xfrm>
          <a:off x="1" y="0"/>
          <a:ext cx="9143998" cy="6998416"/>
        </p:xfrm>
        <a:graphic>
          <a:graphicData uri="http://schemas.openxmlformats.org/drawingml/2006/table">
            <a:tbl>
              <a:tblPr firstRow="1" firstCol="1" bandRow="1">
                <a:tableStyleId>{21E4AEA4-8DFA-4A89-87EB-49C32662AFE0}</a:tableStyleId>
              </a:tblPr>
              <a:tblGrid>
                <a:gridCol w="1709311">
                  <a:extLst>
                    <a:ext uri="{9D8B030D-6E8A-4147-A177-3AD203B41FA5}">
                      <a16:colId xmlns:a16="http://schemas.microsoft.com/office/drawing/2014/main" val="20000"/>
                    </a:ext>
                  </a:extLst>
                </a:gridCol>
                <a:gridCol w="1006145">
                  <a:extLst>
                    <a:ext uri="{9D8B030D-6E8A-4147-A177-3AD203B41FA5}">
                      <a16:colId xmlns:a16="http://schemas.microsoft.com/office/drawing/2014/main" val="20001"/>
                    </a:ext>
                  </a:extLst>
                </a:gridCol>
                <a:gridCol w="3214271">
                  <a:extLst>
                    <a:ext uri="{9D8B030D-6E8A-4147-A177-3AD203B41FA5}">
                      <a16:colId xmlns:a16="http://schemas.microsoft.com/office/drawing/2014/main" val="20002"/>
                    </a:ext>
                  </a:extLst>
                </a:gridCol>
                <a:gridCol w="3214271">
                  <a:extLst>
                    <a:ext uri="{9D8B030D-6E8A-4147-A177-3AD203B41FA5}">
                      <a16:colId xmlns:a16="http://schemas.microsoft.com/office/drawing/2014/main" val="20003"/>
                    </a:ext>
                  </a:extLst>
                </a:gridCol>
              </a:tblGrid>
              <a:tr h="524569">
                <a:tc>
                  <a:txBody>
                    <a:bodyPr/>
                    <a:lstStyle/>
                    <a:p>
                      <a:pPr algn="ctr">
                        <a:lnSpc>
                          <a:spcPct val="150000"/>
                        </a:lnSpc>
                        <a:spcAft>
                          <a:spcPts val="6400"/>
                        </a:spcAft>
                      </a:pPr>
                      <a:r>
                        <a:rPr lang="en-US" sz="1200" dirty="0">
                          <a:effectLst/>
                        </a:rPr>
                        <a:t>S/NO</a:t>
                      </a:r>
                      <a:endParaRPr lang="en-US" sz="1400" dirty="0">
                        <a:solidFill>
                          <a:srgbClr val="000000"/>
                        </a:solidFill>
                        <a:effectLst/>
                        <a:latin typeface="Times New Roman"/>
                        <a:ea typeface="Calibri"/>
                        <a:cs typeface="Arial"/>
                      </a:endParaRPr>
                    </a:p>
                  </a:txBody>
                  <a:tcPr marL="53768" marR="53768" marT="0" marB="0" anchor="ctr"/>
                </a:tc>
                <a:tc>
                  <a:txBody>
                    <a:bodyPr/>
                    <a:lstStyle/>
                    <a:p>
                      <a:pPr algn="ctr">
                        <a:lnSpc>
                          <a:spcPct val="150000"/>
                        </a:lnSpc>
                        <a:spcAft>
                          <a:spcPts val="6400"/>
                        </a:spcAft>
                      </a:pPr>
                      <a:r>
                        <a:rPr lang="en-US" sz="1200">
                          <a:effectLst/>
                        </a:rPr>
                        <a:t>Encoding Technique</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150000"/>
                        </a:lnSpc>
                        <a:spcAft>
                          <a:spcPts val="6400"/>
                        </a:spcAft>
                      </a:pPr>
                      <a:r>
                        <a:rPr lang="en-US" sz="1200">
                          <a:effectLst/>
                        </a:rPr>
                        <a:t>Crossover Technique</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Example</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0"/>
                  </a:ext>
                </a:extLst>
              </a:tr>
              <a:tr h="349712">
                <a:tc rowSpan="4">
                  <a:txBody>
                    <a:bodyPr/>
                    <a:lstStyle/>
                    <a:p>
                      <a:pPr algn="ctr">
                        <a:lnSpc>
                          <a:spcPct val="200000"/>
                        </a:lnSpc>
                        <a:spcAft>
                          <a:spcPts val="6400"/>
                        </a:spcAft>
                      </a:pPr>
                      <a:r>
                        <a:rPr lang="en-US" sz="1200">
                          <a:effectLst/>
                        </a:rPr>
                        <a:t>1</a:t>
                      </a:r>
                      <a:endParaRPr lang="en-US" sz="1400">
                        <a:solidFill>
                          <a:srgbClr val="000000"/>
                        </a:solidFill>
                        <a:effectLst/>
                        <a:latin typeface="Times New Roman"/>
                        <a:ea typeface="Calibri"/>
                        <a:cs typeface="Arial"/>
                      </a:endParaRPr>
                    </a:p>
                  </a:txBody>
                  <a:tcPr marL="53768" marR="53768" marT="0" marB="0" anchor="ctr"/>
                </a:tc>
                <a:tc rowSpan="4">
                  <a:txBody>
                    <a:bodyPr/>
                    <a:lstStyle/>
                    <a:p>
                      <a:pPr algn="ctr">
                        <a:lnSpc>
                          <a:spcPct val="200000"/>
                        </a:lnSpc>
                        <a:spcAft>
                          <a:spcPts val="6400"/>
                        </a:spcAft>
                      </a:pPr>
                      <a:r>
                        <a:rPr lang="en-US" sz="1200" dirty="0">
                          <a:effectLst/>
                        </a:rPr>
                        <a:t>Binary</a:t>
                      </a:r>
                      <a:endParaRPr lang="en-US" sz="1400" dirty="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1. single cut point crossover</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1100/1011+1101/1111= 1100/1111 + 1101/1011</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1"/>
                  </a:ext>
                </a:extLst>
              </a:tr>
              <a:tr h="349712">
                <a:tc vMerge="1">
                  <a:txBody>
                    <a:bodyPr/>
                    <a:lstStyle/>
                    <a:p>
                      <a:endParaRPr lang="en-US"/>
                    </a:p>
                  </a:txBody>
                  <a:tcPr/>
                </a:tc>
                <a:tc vMerge="1">
                  <a:txBody>
                    <a:bodyPr/>
                    <a:lstStyle/>
                    <a:p>
                      <a:endParaRPr lang="en-US"/>
                    </a:p>
                  </a:txBody>
                  <a:tcPr/>
                </a:tc>
                <a:tc>
                  <a:txBody>
                    <a:bodyPr/>
                    <a:lstStyle/>
                    <a:p>
                      <a:pPr algn="ctr">
                        <a:lnSpc>
                          <a:spcPct val="200000"/>
                        </a:lnSpc>
                        <a:spcAft>
                          <a:spcPts val="6400"/>
                        </a:spcAft>
                      </a:pPr>
                      <a:r>
                        <a:rPr lang="en-US" sz="1200">
                          <a:effectLst/>
                        </a:rPr>
                        <a:t>2. Double cut point</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11/00/1011+11/01/1111 = 11011011 +11001111</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2"/>
                  </a:ext>
                </a:extLst>
              </a:tr>
              <a:tr h="349712">
                <a:tc vMerge="1">
                  <a:txBody>
                    <a:bodyPr/>
                    <a:lstStyle/>
                    <a:p>
                      <a:endParaRPr lang="en-US"/>
                    </a:p>
                  </a:txBody>
                  <a:tcPr/>
                </a:tc>
                <a:tc vMerge="1">
                  <a:txBody>
                    <a:bodyPr/>
                    <a:lstStyle/>
                    <a:p>
                      <a:endParaRPr lang="en-US"/>
                    </a:p>
                  </a:txBody>
                  <a:tcPr/>
                </a:tc>
                <a:tc>
                  <a:txBody>
                    <a:bodyPr/>
                    <a:lstStyle/>
                    <a:p>
                      <a:pPr algn="ctr">
                        <a:lnSpc>
                          <a:spcPct val="200000"/>
                        </a:lnSpc>
                        <a:spcAft>
                          <a:spcPts val="6400"/>
                        </a:spcAft>
                      </a:pPr>
                      <a:r>
                        <a:rPr lang="en-US" sz="1200">
                          <a:effectLst/>
                        </a:rPr>
                        <a:t>3. Uniform crossover</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11/00/1011+11/01/1111 = 11011011 +11001111</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3"/>
                  </a:ext>
                </a:extLst>
              </a:tr>
              <a:tr h="2566008">
                <a:tc vMerge="1">
                  <a:txBody>
                    <a:bodyPr/>
                    <a:lstStyle/>
                    <a:p>
                      <a:endParaRPr lang="en-US"/>
                    </a:p>
                  </a:txBody>
                  <a:tcPr/>
                </a:tc>
                <a:tc vMerge="1">
                  <a:txBody>
                    <a:bodyPr/>
                    <a:lstStyle/>
                    <a:p>
                      <a:endParaRPr lang="en-US"/>
                    </a:p>
                  </a:txBody>
                  <a:tcPr/>
                </a:tc>
                <a:tc>
                  <a:txBody>
                    <a:bodyPr/>
                    <a:lstStyle/>
                    <a:p>
                      <a:pPr algn="ctr">
                        <a:lnSpc>
                          <a:spcPct val="200000"/>
                        </a:lnSpc>
                        <a:spcAft>
                          <a:spcPts val="6400"/>
                        </a:spcAft>
                      </a:pPr>
                      <a:r>
                        <a:rPr lang="en-US" sz="1200">
                          <a:effectLst/>
                        </a:rPr>
                        <a:t>4. Arithmetic crossover</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0100110 + 0100101 = 1100110 + 0101111</a:t>
                      </a:r>
                      <a:endParaRPr lang="en-US" sz="1400">
                        <a:effectLst/>
                      </a:endParaRPr>
                    </a:p>
                    <a:p>
                      <a:pPr algn="ctr">
                        <a:lnSpc>
                          <a:spcPct val="200000"/>
                        </a:lnSpc>
                        <a:spcAft>
                          <a:spcPts val="6400"/>
                        </a:spcAft>
                      </a:pPr>
                      <a:r>
                        <a:rPr lang="en-US" sz="1200">
                          <a:effectLst/>
                        </a:rPr>
                        <a:t>(the first three digits of each parent are added together for child 1 and the remaining digits are added for the child 2)</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4"/>
                  </a:ext>
                </a:extLst>
              </a:tr>
              <a:tr h="699425">
                <a:tc>
                  <a:txBody>
                    <a:bodyPr/>
                    <a:lstStyle/>
                    <a:p>
                      <a:pPr algn="ctr">
                        <a:lnSpc>
                          <a:spcPct val="200000"/>
                        </a:lnSpc>
                        <a:spcAft>
                          <a:spcPts val="6400"/>
                        </a:spcAft>
                      </a:pPr>
                      <a:r>
                        <a:rPr lang="en-US" sz="1200">
                          <a:effectLst/>
                        </a:rPr>
                        <a:t>2</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Permutation encoding</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Single Cut Point</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150000"/>
                        </a:lnSpc>
                        <a:spcAft>
                          <a:spcPts val="6400"/>
                        </a:spcAft>
                      </a:pPr>
                      <a:r>
                        <a:rPr lang="en-US" sz="1200">
                          <a:effectLst/>
                        </a:rPr>
                        <a:t>(1 2 3 4 5 6 /7 8 9) + (4 5 3 6 8 9/ 7 2 1) = (1 2 3 4 5 6 8 9 7) +4 5 3 6 8 9 7 1 2</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5"/>
                  </a:ext>
                </a:extLst>
              </a:tr>
              <a:tr h="786853">
                <a:tc>
                  <a:txBody>
                    <a:bodyPr/>
                    <a:lstStyle/>
                    <a:p>
                      <a:pPr algn="ctr">
                        <a:lnSpc>
                          <a:spcPct val="200000"/>
                        </a:lnSpc>
                        <a:spcAft>
                          <a:spcPts val="6400"/>
                        </a:spcAft>
                      </a:pPr>
                      <a:r>
                        <a:rPr lang="en-US" sz="1200">
                          <a:effectLst/>
                        </a:rPr>
                        <a:t>3</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Real Value Encoding</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Same as in Binary value</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150000"/>
                        </a:lnSpc>
                        <a:spcAft>
                          <a:spcPts val="6400"/>
                        </a:spcAft>
                      </a:pPr>
                      <a:r>
                        <a:rPr lang="en-US" sz="1200">
                          <a:effectLst/>
                        </a:rPr>
                        <a:t>(1.29 5.68/ 2.86 4.11 5.55)+(3.23 4.45/ 6.13 5.67 2.98) = (1.29 5.68 6.13 5.67 2.98) +(3.23 4.45 2.86 4.11 5.55)--single point</a:t>
                      </a:r>
                      <a:endParaRPr lang="en-US" sz="140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6"/>
                  </a:ext>
                </a:extLst>
              </a:tr>
              <a:tr h="1232008">
                <a:tc>
                  <a:txBody>
                    <a:bodyPr/>
                    <a:lstStyle/>
                    <a:p>
                      <a:pPr algn="ctr">
                        <a:lnSpc>
                          <a:spcPct val="200000"/>
                        </a:lnSpc>
                        <a:spcAft>
                          <a:spcPts val="6400"/>
                        </a:spcAft>
                      </a:pPr>
                      <a:r>
                        <a:rPr lang="en-US" sz="1200">
                          <a:effectLst/>
                        </a:rPr>
                        <a:t>4</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Tree Encoding</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200000"/>
                        </a:lnSpc>
                        <a:spcAft>
                          <a:spcPts val="6400"/>
                        </a:spcAft>
                      </a:pPr>
                      <a:r>
                        <a:rPr lang="en-US" sz="1200">
                          <a:effectLst/>
                        </a:rPr>
                        <a:t>Exchange</a:t>
                      </a:r>
                      <a:endParaRPr lang="en-US" sz="1400">
                        <a:solidFill>
                          <a:srgbClr val="000000"/>
                        </a:solidFill>
                        <a:effectLst/>
                        <a:latin typeface="Times New Roman"/>
                        <a:ea typeface="Calibri"/>
                        <a:cs typeface="Arial"/>
                      </a:endParaRPr>
                    </a:p>
                  </a:txBody>
                  <a:tcPr marL="53768" marR="53768" marT="0" marB="0" anchor="ctr"/>
                </a:tc>
                <a:tc>
                  <a:txBody>
                    <a:bodyPr/>
                    <a:lstStyle/>
                    <a:p>
                      <a:pPr algn="ctr">
                        <a:lnSpc>
                          <a:spcPct val="150000"/>
                        </a:lnSpc>
                        <a:spcAft>
                          <a:spcPts val="6400"/>
                        </a:spcAft>
                      </a:pPr>
                      <a:endParaRPr lang="en-US" sz="1200" dirty="0">
                        <a:solidFill>
                          <a:srgbClr val="000000"/>
                        </a:solidFill>
                        <a:effectLst/>
                        <a:latin typeface="Times New Roman"/>
                        <a:ea typeface="Calibri"/>
                        <a:cs typeface="Arial"/>
                      </a:endParaRPr>
                    </a:p>
                  </a:txBody>
                  <a:tcPr marL="53768" marR="53768" marT="0" marB="0" anchor="ctr"/>
                </a:tc>
                <a:extLst>
                  <a:ext uri="{0D108BD9-81ED-4DB2-BD59-A6C34878D82A}">
                    <a16:rowId xmlns:a16="http://schemas.microsoft.com/office/drawing/2014/main" val="10007"/>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750873309"/>
              </p:ext>
            </p:extLst>
          </p:nvPr>
        </p:nvGraphicFramePr>
        <p:xfrm>
          <a:off x="7162800" y="5665497"/>
          <a:ext cx="1714500" cy="1193639"/>
        </p:xfrm>
        <a:graphic>
          <a:graphicData uri="http://schemas.openxmlformats.org/presentationml/2006/ole">
            <mc:AlternateContent xmlns:mc="http://schemas.openxmlformats.org/markup-compatibility/2006">
              <mc:Choice xmlns:v="urn:schemas-microsoft-com:vml" Requires="v">
                <p:oleObj spid="_x0000_s13344" name="Visio" r:id="rId3" imgW="6022902" imgH="4191000" progId="Visio.Drawing.11">
                  <p:embed/>
                </p:oleObj>
              </mc:Choice>
              <mc:Fallback>
                <p:oleObj name="Visio" r:id="rId3" imgW="6022902" imgH="419100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5665497"/>
                        <a:ext cx="1714500" cy="1193639"/>
                      </a:xfrm>
                      <a:prstGeom prst="rect">
                        <a:avLst/>
                      </a:prstGeom>
                      <a:noFill/>
                    </p:spPr>
                  </p:pic>
                </p:oleObj>
              </mc:Fallback>
            </mc:AlternateContent>
          </a:graphicData>
        </a:graphic>
      </p:graphicFrame>
    </p:spTree>
    <p:extLst>
      <p:ext uri="{BB962C8B-B14F-4D97-AF65-F5344CB8AC3E}">
        <p14:creationId xmlns:p14="http://schemas.microsoft.com/office/powerpoint/2010/main" val="3716286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57852549"/>
              </p:ext>
            </p:extLst>
          </p:nvPr>
        </p:nvGraphicFramePr>
        <p:xfrm>
          <a:off x="152400" y="736219"/>
          <a:ext cx="8839200" cy="5816981"/>
        </p:xfrm>
        <a:graphic>
          <a:graphicData uri="http://schemas.openxmlformats.org/drawingml/2006/table">
            <a:tbl>
              <a:tblPr firstRow="1" firstCol="1" bandRow="1">
                <a:tableStyleId>{21E4AEA4-8DFA-4A89-87EB-49C32662AFE0}</a:tableStyleId>
              </a:tblPr>
              <a:tblGrid>
                <a:gridCol w="754374">
                  <a:extLst>
                    <a:ext uri="{9D8B030D-6E8A-4147-A177-3AD203B41FA5}">
                      <a16:colId xmlns:a16="http://schemas.microsoft.com/office/drawing/2014/main" val="20000"/>
                    </a:ext>
                  </a:extLst>
                </a:gridCol>
                <a:gridCol w="1439497">
                  <a:extLst>
                    <a:ext uri="{9D8B030D-6E8A-4147-A177-3AD203B41FA5}">
                      <a16:colId xmlns:a16="http://schemas.microsoft.com/office/drawing/2014/main" val="20001"/>
                    </a:ext>
                  </a:extLst>
                </a:gridCol>
                <a:gridCol w="2091381">
                  <a:extLst>
                    <a:ext uri="{9D8B030D-6E8A-4147-A177-3AD203B41FA5}">
                      <a16:colId xmlns:a16="http://schemas.microsoft.com/office/drawing/2014/main" val="20002"/>
                    </a:ext>
                  </a:extLst>
                </a:gridCol>
                <a:gridCol w="4553948">
                  <a:extLst>
                    <a:ext uri="{9D8B030D-6E8A-4147-A177-3AD203B41FA5}">
                      <a16:colId xmlns:a16="http://schemas.microsoft.com/office/drawing/2014/main" val="20003"/>
                    </a:ext>
                  </a:extLst>
                </a:gridCol>
              </a:tblGrid>
              <a:tr h="1142998">
                <a:tc>
                  <a:txBody>
                    <a:bodyPr/>
                    <a:lstStyle/>
                    <a:p>
                      <a:pPr algn="ctr">
                        <a:lnSpc>
                          <a:spcPct val="150000"/>
                        </a:lnSpc>
                        <a:spcAft>
                          <a:spcPts val="1600"/>
                        </a:spcAft>
                      </a:pPr>
                      <a:r>
                        <a:rPr lang="en-US" sz="1400" dirty="0">
                          <a:effectLst/>
                        </a:rPr>
                        <a:t>S/NO</a:t>
                      </a:r>
                      <a:endParaRPr lang="en-US" sz="1400" dirty="0">
                        <a:solidFill>
                          <a:srgbClr val="000000"/>
                        </a:solidFill>
                        <a:effectLst/>
                        <a:latin typeface="Times New Roman"/>
                        <a:ea typeface="Calibri"/>
                        <a:cs typeface="Arial"/>
                      </a:endParaRPr>
                    </a:p>
                  </a:txBody>
                  <a:tcPr marL="68580" marR="68580" marT="0" marB="0" anchor="ctr"/>
                </a:tc>
                <a:tc>
                  <a:txBody>
                    <a:bodyPr/>
                    <a:lstStyle/>
                    <a:p>
                      <a:pPr algn="ctr">
                        <a:lnSpc>
                          <a:spcPct val="150000"/>
                        </a:lnSpc>
                        <a:spcAft>
                          <a:spcPts val="1600"/>
                        </a:spcAft>
                      </a:pPr>
                      <a:r>
                        <a:rPr lang="en-US" sz="1400">
                          <a:effectLst/>
                        </a:rPr>
                        <a:t>Encoding Technique</a:t>
                      </a:r>
                      <a:endParaRPr lang="en-US" sz="1400">
                        <a:solidFill>
                          <a:srgbClr val="000000"/>
                        </a:solidFill>
                        <a:effectLst/>
                        <a:latin typeface="Times New Roman"/>
                        <a:ea typeface="Calibri"/>
                        <a:cs typeface="Arial"/>
                      </a:endParaRPr>
                    </a:p>
                  </a:txBody>
                  <a:tcPr marL="68580" marR="68580" marT="0" marB="0" anchor="ctr"/>
                </a:tc>
                <a:tc>
                  <a:txBody>
                    <a:bodyPr/>
                    <a:lstStyle/>
                    <a:p>
                      <a:pPr algn="ctr">
                        <a:lnSpc>
                          <a:spcPct val="150000"/>
                        </a:lnSpc>
                        <a:spcAft>
                          <a:spcPts val="1600"/>
                        </a:spcAft>
                      </a:pPr>
                      <a:r>
                        <a:rPr lang="en-US" sz="1400" dirty="0" smtClean="0">
                          <a:effectLst/>
                        </a:rPr>
                        <a:t>Mutation Technique</a:t>
                      </a:r>
                      <a:endParaRPr lang="en-US" sz="1400" dirty="0">
                        <a:solidFill>
                          <a:srgbClr val="000000"/>
                        </a:solidFill>
                        <a:effectLst/>
                        <a:latin typeface="Times New Roman"/>
                        <a:ea typeface="Calibri"/>
                        <a:cs typeface="Arial"/>
                      </a:endParaRPr>
                    </a:p>
                  </a:txBody>
                  <a:tcPr marL="68580" marR="68580" marT="0" marB="0" anchor="ctr"/>
                </a:tc>
                <a:tc>
                  <a:txBody>
                    <a:bodyPr/>
                    <a:lstStyle/>
                    <a:p>
                      <a:pPr algn="ctr">
                        <a:lnSpc>
                          <a:spcPct val="200000"/>
                        </a:lnSpc>
                        <a:spcAft>
                          <a:spcPts val="1600"/>
                        </a:spcAft>
                      </a:pPr>
                      <a:r>
                        <a:rPr lang="en-US" sz="1400">
                          <a:effectLst/>
                        </a:rPr>
                        <a:t>Example</a:t>
                      </a:r>
                      <a:endParaRPr lang="en-US" sz="1400">
                        <a:solidFill>
                          <a:srgbClr val="000000"/>
                        </a:solidFill>
                        <a:effectLst/>
                        <a:latin typeface="Times New Roman"/>
                        <a:ea typeface="Calibri"/>
                        <a:cs typeface="Arial"/>
                      </a:endParaRPr>
                    </a:p>
                  </a:txBody>
                  <a:tcPr marL="68580" marR="68580" marT="0" marB="0" anchor="ctr"/>
                </a:tc>
                <a:extLst>
                  <a:ext uri="{0D108BD9-81ED-4DB2-BD59-A6C34878D82A}">
                    <a16:rowId xmlns:a16="http://schemas.microsoft.com/office/drawing/2014/main" val="10000"/>
                  </a:ext>
                </a:extLst>
              </a:tr>
              <a:tr h="904719">
                <a:tc>
                  <a:txBody>
                    <a:bodyPr/>
                    <a:lstStyle/>
                    <a:p>
                      <a:pPr algn="justLow">
                        <a:lnSpc>
                          <a:spcPct val="200000"/>
                        </a:lnSpc>
                        <a:spcAft>
                          <a:spcPts val="1600"/>
                        </a:spcAft>
                      </a:pPr>
                      <a:r>
                        <a:rPr lang="en-US" sz="1400">
                          <a:effectLst/>
                        </a:rPr>
                        <a:t>1</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dirty="0">
                          <a:effectLst/>
                        </a:rPr>
                        <a:t>Binary</a:t>
                      </a:r>
                      <a:endParaRPr lang="en-US" sz="1400" dirty="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Bit inversion</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11001001 =&gt; 10001001</a:t>
                      </a:r>
                      <a:endParaRPr lang="en-US" sz="1400">
                        <a:solidFill>
                          <a:srgbClr val="000000"/>
                        </a:solidFill>
                        <a:effectLst/>
                        <a:latin typeface="Times New Roman"/>
                        <a:ea typeface="Calibri"/>
                        <a:cs typeface="Arial"/>
                      </a:endParaRPr>
                    </a:p>
                  </a:txBody>
                  <a:tcPr marL="68580" marR="68580" marT="0" marB="0" anchor="ctr"/>
                </a:tc>
                <a:extLst>
                  <a:ext uri="{0D108BD9-81ED-4DB2-BD59-A6C34878D82A}">
                    <a16:rowId xmlns:a16="http://schemas.microsoft.com/office/drawing/2014/main" val="10001"/>
                  </a:ext>
                </a:extLst>
              </a:tr>
              <a:tr h="904719">
                <a:tc>
                  <a:txBody>
                    <a:bodyPr/>
                    <a:lstStyle/>
                    <a:p>
                      <a:pPr algn="justLow">
                        <a:lnSpc>
                          <a:spcPct val="200000"/>
                        </a:lnSpc>
                        <a:spcAft>
                          <a:spcPts val="1600"/>
                        </a:spcAft>
                      </a:pPr>
                      <a:r>
                        <a:rPr lang="en-US" sz="1400">
                          <a:effectLst/>
                        </a:rPr>
                        <a:t>2</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Permutation</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Change in order </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(1 2 3 4 5 6 8 9 7) =&gt; (1 8 3 4 5 6 2 9 7)</a:t>
                      </a:r>
                      <a:endParaRPr lang="en-US" sz="1400">
                        <a:solidFill>
                          <a:srgbClr val="000000"/>
                        </a:solidFill>
                        <a:effectLst/>
                        <a:latin typeface="Times New Roman"/>
                        <a:ea typeface="Calibri"/>
                        <a:cs typeface="Arial"/>
                      </a:endParaRPr>
                    </a:p>
                  </a:txBody>
                  <a:tcPr marL="68580" marR="68580" marT="0" marB="0" anchor="ctr"/>
                </a:tc>
                <a:extLst>
                  <a:ext uri="{0D108BD9-81ED-4DB2-BD59-A6C34878D82A}">
                    <a16:rowId xmlns:a16="http://schemas.microsoft.com/office/drawing/2014/main" val="10002"/>
                  </a:ext>
                </a:extLst>
              </a:tr>
              <a:tr h="1959826">
                <a:tc>
                  <a:txBody>
                    <a:bodyPr/>
                    <a:lstStyle/>
                    <a:p>
                      <a:pPr algn="justLow">
                        <a:lnSpc>
                          <a:spcPct val="200000"/>
                        </a:lnSpc>
                        <a:spcAft>
                          <a:spcPts val="1600"/>
                        </a:spcAft>
                      </a:pPr>
                      <a:r>
                        <a:rPr lang="en-US" sz="1400">
                          <a:effectLst/>
                        </a:rPr>
                        <a:t>3</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Real value</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Addition of a small number</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(1.29 2.86 5.68  4.11 5.55) =&gt; (1.29 2.86 5.68  4.22 5.55)</a:t>
                      </a:r>
                      <a:endParaRPr lang="en-US" sz="1400">
                        <a:solidFill>
                          <a:srgbClr val="000000"/>
                        </a:solidFill>
                        <a:effectLst/>
                        <a:latin typeface="Times New Roman"/>
                        <a:ea typeface="Calibri"/>
                        <a:cs typeface="Arial"/>
                      </a:endParaRPr>
                    </a:p>
                  </a:txBody>
                  <a:tcPr marL="68580" marR="68580" marT="0" marB="0" anchor="ctr"/>
                </a:tc>
                <a:extLst>
                  <a:ext uri="{0D108BD9-81ED-4DB2-BD59-A6C34878D82A}">
                    <a16:rowId xmlns:a16="http://schemas.microsoft.com/office/drawing/2014/main" val="10003"/>
                  </a:ext>
                </a:extLst>
              </a:tr>
              <a:tr h="904719">
                <a:tc>
                  <a:txBody>
                    <a:bodyPr/>
                    <a:lstStyle/>
                    <a:p>
                      <a:pPr algn="justLow">
                        <a:lnSpc>
                          <a:spcPct val="200000"/>
                        </a:lnSpc>
                        <a:spcAft>
                          <a:spcPts val="1600"/>
                        </a:spcAft>
                      </a:pPr>
                      <a:r>
                        <a:rPr lang="en-US" sz="1400">
                          <a:effectLst/>
                        </a:rPr>
                        <a:t>4</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Tree </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a:effectLst/>
                        </a:rPr>
                        <a:t>Change in operator </a:t>
                      </a:r>
                      <a:endParaRPr lang="en-US" sz="1400">
                        <a:solidFill>
                          <a:srgbClr val="000000"/>
                        </a:solidFill>
                        <a:effectLst/>
                        <a:latin typeface="Times New Roman"/>
                        <a:ea typeface="Calibri"/>
                        <a:cs typeface="Arial"/>
                      </a:endParaRPr>
                    </a:p>
                  </a:txBody>
                  <a:tcPr marL="68580" marR="68580" marT="0" marB="0" anchor="ctr"/>
                </a:tc>
                <a:tc>
                  <a:txBody>
                    <a:bodyPr/>
                    <a:lstStyle/>
                    <a:p>
                      <a:pPr algn="justLow">
                        <a:lnSpc>
                          <a:spcPct val="200000"/>
                        </a:lnSpc>
                        <a:spcAft>
                          <a:spcPts val="1600"/>
                        </a:spcAft>
                      </a:pPr>
                      <a:r>
                        <a:rPr lang="en-US" sz="1400" dirty="0">
                          <a:effectLst/>
                        </a:rPr>
                        <a:t> </a:t>
                      </a:r>
                      <a:endParaRPr lang="en-US" sz="1400" dirty="0">
                        <a:solidFill>
                          <a:srgbClr val="000000"/>
                        </a:solidFill>
                        <a:effectLst/>
                        <a:latin typeface="Times New Roman"/>
                        <a:ea typeface="Calibri"/>
                        <a:cs typeface="Arial"/>
                      </a:endParaRPr>
                    </a:p>
                  </a:txBody>
                  <a:tcPr marL="68580" marR="68580" marT="0" marB="0" anchor="ctr"/>
                </a:tc>
                <a:extLst>
                  <a:ext uri="{0D108BD9-81ED-4DB2-BD59-A6C34878D82A}">
                    <a16:rowId xmlns:a16="http://schemas.microsoft.com/office/drawing/2014/main" val="10004"/>
                  </a:ext>
                </a:extLst>
              </a:tr>
            </a:tbl>
          </a:graphicData>
        </a:graphic>
      </p:graphicFrame>
      <p:pic>
        <p:nvPicPr>
          <p:cNvPr id="6"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960246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a:solidFill>
                  <a:srgbClr val="CC3300"/>
                </a:solidFill>
              </a:rPr>
              <a:t>Methodology</a:t>
            </a:r>
            <a:r>
              <a:rPr lang="en-US" sz="3200" b="1" dirty="0">
                <a:solidFill>
                  <a:srgbClr val="990000"/>
                </a:solidFill>
              </a:rPr>
              <a:t> </a:t>
            </a:r>
            <a:r>
              <a:rPr lang="en-US" sz="2800" b="1" dirty="0"/>
              <a:t/>
            </a:r>
            <a:br>
              <a:rPr lang="en-US" sz="2800" b="1" dirty="0"/>
            </a:br>
            <a:endParaRPr lang="en-US" sz="2800" b="1" dirty="0">
              <a:solidFill>
                <a:srgbClr val="92D050"/>
              </a:solidFill>
            </a:endParaRPr>
          </a:p>
        </p:txBody>
      </p:sp>
      <p:sp>
        <p:nvSpPr>
          <p:cNvPr id="3" name="Content Placeholder 2"/>
          <p:cNvSpPr>
            <a:spLocks noGrp="1"/>
          </p:cNvSpPr>
          <p:nvPr>
            <p:ph idx="1"/>
          </p:nvPr>
        </p:nvSpPr>
        <p:spPr>
          <a:xfrm>
            <a:off x="457200" y="1066800"/>
            <a:ext cx="2667000" cy="639763"/>
          </a:xfrm>
        </p:spPr>
        <p:txBody>
          <a:bodyPr>
            <a:normAutofit/>
          </a:bodyPr>
          <a:lstStyle/>
          <a:p>
            <a:pPr marL="0" indent="0">
              <a:buNone/>
            </a:pPr>
            <a:r>
              <a:rPr lang="en-US" sz="2000" b="1" dirty="0">
                <a:solidFill>
                  <a:srgbClr val="92D050"/>
                </a:solidFill>
              </a:rPr>
              <a:t>Research</a:t>
            </a:r>
            <a:r>
              <a:rPr lang="en-US" sz="2000" b="1" dirty="0">
                <a:solidFill>
                  <a:schemeClr val="accent2"/>
                </a:solidFill>
              </a:rPr>
              <a:t> </a:t>
            </a:r>
            <a:r>
              <a:rPr lang="en-US" sz="2000" b="1" dirty="0">
                <a:solidFill>
                  <a:srgbClr val="92D050"/>
                </a:solidFill>
              </a:rPr>
              <a:t>Framework</a:t>
            </a:r>
            <a:endParaRPr lang="en-US" sz="2000"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Rounded Rectangle 4"/>
          <p:cNvSpPr/>
          <p:nvPr/>
        </p:nvSpPr>
        <p:spPr>
          <a:xfrm>
            <a:off x="2895600" y="3948752"/>
            <a:ext cx="35814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Programming and Simulating</a:t>
            </a:r>
          </a:p>
        </p:txBody>
      </p:sp>
      <p:sp>
        <p:nvSpPr>
          <p:cNvPr id="6" name="Rounded Rectangle 5"/>
          <p:cNvSpPr/>
          <p:nvPr/>
        </p:nvSpPr>
        <p:spPr>
          <a:xfrm>
            <a:off x="457200" y="2805752"/>
            <a:ext cx="35814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Times New Roman" pitchFamily="18" charset="0"/>
                <a:cs typeface="Times New Roman" pitchFamily="18" charset="0"/>
              </a:rPr>
              <a:t>Utilizing GA routing algorithm</a:t>
            </a:r>
            <a:endParaRPr lang="en-US" sz="1400" dirty="0" smtClean="0"/>
          </a:p>
        </p:txBody>
      </p:sp>
      <p:sp>
        <p:nvSpPr>
          <p:cNvPr id="7" name="Rounded Rectangle 6"/>
          <p:cNvSpPr/>
          <p:nvPr/>
        </p:nvSpPr>
        <p:spPr>
          <a:xfrm>
            <a:off x="2895600" y="1815152"/>
            <a:ext cx="3581400" cy="6858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Literature Review</a:t>
            </a:r>
            <a:endParaRPr lang="en-US" sz="1400" dirty="0"/>
          </a:p>
        </p:txBody>
      </p:sp>
      <p:sp>
        <p:nvSpPr>
          <p:cNvPr id="8" name="Rounded Rectangle 7"/>
          <p:cNvSpPr/>
          <p:nvPr/>
        </p:nvSpPr>
        <p:spPr>
          <a:xfrm>
            <a:off x="990600" y="4876800"/>
            <a:ext cx="73152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Experimental Setup,  Analysis</a:t>
            </a:r>
          </a:p>
        </p:txBody>
      </p:sp>
      <p:sp>
        <p:nvSpPr>
          <p:cNvPr id="9" name="Rounded Rectangle 8"/>
          <p:cNvSpPr/>
          <p:nvPr/>
        </p:nvSpPr>
        <p:spPr>
          <a:xfrm>
            <a:off x="3276600" y="5791200"/>
            <a:ext cx="27432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t>Finding Results</a:t>
            </a:r>
          </a:p>
        </p:txBody>
      </p:sp>
      <p:cxnSp>
        <p:nvCxnSpPr>
          <p:cNvPr id="10" name="Straight Arrow Connector 9"/>
          <p:cNvCxnSpPr>
            <a:stCxn id="7" idx="2"/>
            <a:endCxn id="6" idx="0"/>
          </p:cNvCxnSpPr>
          <p:nvPr/>
        </p:nvCxnSpPr>
        <p:spPr>
          <a:xfrm flipH="1">
            <a:off x="2247900" y="2500952"/>
            <a:ext cx="2438400" cy="3048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2" name="Straight Arrow Connector 11"/>
          <p:cNvCxnSpPr/>
          <p:nvPr/>
        </p:nvCxnSpPr>
        <p:spPr>
          <a:xfrm rot="5400000">
            <a:off x="4495006" y="4786158"/>
            <a:ext cx="3048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3" name="Straight Arrow Connector 12"/>
          <p:cNvCxnSpPr/>
          <p:nvPr/>
        </p:nvCxnSpPr>
        <p:spPr>
          <a:xfrm rot="5400000">
            <a:off x="4496594" y="5714206"/>
            <a:ext cx="304800" cy="15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4" name="Rounded Rectangle 13"/>
          <p:cNvSpPr/>
          <p:nvPr/>
        </p:nvSpPr>
        <p:spPr>
          <a:xfrm>
            <a:off x="5105400" y="2805752"/>
            <a:ext cx="3581400" cy="6858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dirty="0" smtClean="0">
                <a:latin typeface="Times New Roman" pitchFamily="18" charset="0"/>
                <a:cs typeface="Times New Roman" pitchFamily="18" charset="0"/>
              </a:rPr>
              <a:t>Utilizing Dijkstra Algorithm</a:t>
            </a:r>
            <a:endParaRPr lang="en-US" sz="1400" dirty="0" smtClean="0"/>
          </a:p>
        </p:txBody>
      </p:sp>
      <p:cxnSp>
        <p:nvCxnSpPr>
          <p:cNvPr id="18" name="Straight Arrow Connector 17"/>
          <p:cNvCxnSpPr>
            <a:stCxn id="7" idx="2"/>
            <a:endCxn id="14" idx="0"/>
          </p:cNvCxnSpPr>
          <p:nvPr/>
        </p:nvCxnSpPr>
        <p:spPr>
          <a:xfrm>
            <a:off x="4686300" y="2500952"/>
            <a:ext cx="2209800" cy="3048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a:stCxn id="6" idx="2"/>
            <a:endCxn id="5" idx="0"/>
          </p:cNvCxnSpPr>
          <p:nvPr/>
        </p:nvCxnSpPr>
        <p:spPr>
          <a:xfrm>
            <a:off x="2247900" y="3491552"/>
            <a:ext cx="243840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2" name="Straight Arrow Connector 21"/>
          <p:cNvCxnSpPr>
            <a:stCxn id="14" idx="2"/>
            <a:endCxn id="5" idx="0"/>
          </p:cNvCxnSpPr>
          <p:nvPr/>
        </p:nvCxnSpPr>
        <p:spPr>
          <a:xfrm flipH="1">
            <a:off x="4686300" y="3491552"/>
            <a:ext cx="2209800" cy="45720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0148217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UPM.jpg"/>
          <p:cNvPicPr>
            <a:picLocks noChangeAspect="1"/>
          </p:cNvPicPr>
          <p:nvPr/>
        </p:nvPicPr>
        <p:blipFill>
          <a:blip r:embed="rId3" cstate="print"/>
          <a:stretch>
            <a:fillRect/>
          </a:stretch>
        </p:blipFill>
        <p:spPr>
          <a:xfrm>
            <a:off x="0" y="-157186"/>
            <a:ext cx="9144000" cy="842986"/>
          </a:xfrm>
          <a:prstGeom prst="rect">
            <a:avLst/>
          </a:prstGeom>
        </p:spPr>
      </p:pic>
      <p:sp>
        <p:nvSpPr>
          <p:cNvPr id="5" name="Title 1"/>
          <p:cNvSpPr>
            <a:spLocks noGrp="1"/>
          </p:cNvSpPr>
          <p:nvPr>
            <p:ph type="title"/>
          </p:nvPr>
        </p:nvSpPr>
        <p:spPr>
          <a:xfrm>
            <a:off x="457200" y="609600"/>
            <a:ext cx="8229600" cy="579438"/>
          </a:xfrm>
        </p:spPr>
        <p:txBody>
          <a:bodyPr>
            <a:noAutofit/>
          </a:bodyPr>
          <a:lstStyle/>
          <a:p>
            <a:r>
              <a:rPr lang="en-US" sz="2800" b="1" dirty="0" smtClean="0">
                <a:solidFill>
                  <a:srgbClr val="CC3300"/>
                </a:solidFill>
              </a:rPr>
              <a:t>Methodology</a:t>
            </a:r>
            <a:br>
              <a:rPr lang="en-US" sz="2800" b="1" dirty="0" smtClean="0">
                <a:solidFill>
                  <a:srgbClr val="CC3300"/>
                </a:solidFill>
              </a:rPr>
            </a:br>
            <a:endParaRPr lang="en-US" sz="2800" b="1" dirty="0">
              <a:solidFill>
                <a:srgbClr val="CC3300"/>
              </a:solidFill>
            </a:endParaRPr>
          </a:p>
        </p:txBody>
      </p:sp>
      <p:sp>
        <p:nvSpPr>
          <p:cNvPr id="2" name="Rectangle 1"/>
          <p:cNvSpPr/>
          <p:nvPr/>
        </p:nvSpPr>
        <p:spPr>
          <a:xfrm>
            <a:off x="381000" y="1143000"/>
            <a:ext cx="2189446" cy="507831"/>
          </a:xfrm>
          <a:prstGeom prst="rect">
            <a:avLst/>
          </a:prstGeom>
        </p:spPr>
        <p:txBody>
          <a:bodyPr wrap="none">
            <a:spAutoFit/>
          </a:bodyPr>
          <a:lstStyle/>
          <a:p>
            <a:pPr>
              <a:lnSpc>
                <a:spcPct val="150000"/>
              </a:lnSpc>
            </a:pPr>
            <a:r>
              <a:rPr lang="en-US" b="1" dirty="0" smtClean="0">
                <a:solidFill>
                  <a:srgbClr val="92D050"/>
                </a:solidFill>
                <a:cs typeface="Times New Roman" pitchFamily="18" charset="0"/>
              </a:rPr>
              <a:t>1- Dijkstra </a:t>
            </a:r>
            <a:r>
              <a:rPr lang="en-US" b="1" dirty="0">
                <a:solidFill>
                  <a:srgbClr val="92D050"/>
                </a:solidFill>
                <a:cs typeface="Times New Roman" pitchFamily="18" charset="0"/>
              </a:rPr>
              <a:t>algorithm </a:t>
            </a:r>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643898612"/>
              </p:ext>
            </p:extLst>
          </p:nvPr>
        </p:nvGraphicFramePr>
        <p:xfrm>
          <a:off x="2362200" y="838200"/>
          <a:ext cx="5334000" cy="6152648"/>
        </p:xfrm>
        <a:graphic>
          <a:graphicData uri="http://schemas.openxmlformats.org/presentationml/2006/ole">
            <mc:AlternateContent xmlns:mc="http://schemas.openxmlformats.org/markup-compatibility/2006">
              <mc:Choice xmlns:v="urn:schemas-microsoft-com:vml" Requires="v">
                <p:oleObj spid="_x0000_s11299" name="Visio" r:id="rId4" imgW="3979124" imgH="4589294" progId="Visio.Drawing.11">
                  <p:embed/>
                </p:oleObj>
              </mc:Choice>
              <mc:Fallback>
                <p:oleObj name="Visio" r:id="rId4" imgW="3979124" imgH="4589294" progId="Visio.Drawing.11">
                  <p:embed/>
                  <p:pic>
                    <p:nvPicPr>
                      <p:cNvPr id="0" name="Object 1"/>
                      <p:cNvPicPr>
                        <a:picLocks noChangeAspect="1" noChangeArrowheads="1"/>
                      </p:cNvPicPr>
                      <p:nvPr/>
                    </p:nvPicPr>
                    <p:blipFill>
                      <a:blip r:embed="rId5"/>
                      <a:srcRect/>
                      <a:stretch>
                        <a:fillRect/>
                      </a:stretch>
                    </p:blipFill>
                    <p:spPr bwMode="auto">
                      <a:xfrm>
                        <a:off x="2362200" y="838200"/>
                        <a:ext cx="5334000" cy="6152648"/>
                      </a:xfrm>
                      <a:prstGeom prst="rect">
                        <a:avLst/>
                      </a:prstGeom>
                      <a:noFill/>
                    </p:spPr>
                  </p:pic>
                </p:oleObj>
              </mc:Fallback>
            </mc:AlternateContent>
          </a:graphicData>
        </a:graphic>
      </p:graphicFrame>
    </p:spTree>
    <p:extLst>
      <p:ext uri="{BB962C8B-B14F-4D97-AF65-F5344CB8AC3E}">
        <p14:creationId xmlns:p14="http://schemas.microsoft.com/office/powerpoint/2010/main" val="30616452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2800" b="1" dirty="0" smtClean="0">
                <a:solidFill>
                  <a:srgbClr val="C00000"/>
                </a:solidFill>
              </a:rPr>
              <a:t>Topology of Dijkstra algorithm </a:t>
            </a:r>
            <a:endParaRPr lang="en-US" sz="2800" b="1" dirty="0">
              <a:solidFill>
                <a:srgbClr val="C00000"/>
              </a:solidFill>
            </a:endParaRPr>
          </a:p>
        </p:txBody>
      </p:sp>
      <p:sp>
        <p:nvSpPr>
          <p:cNvPr id="3" name="Content Placeholder 2"/>
          <p:cNvSpPr>
            <a:spLocks noGrp="1"/>
          </p:cNvSpPr>
          <p:nvPr>
            <p:ph idx="1"/>
          </p:nvPr>
        </p:nvSpPr>
        <p:spPr>
          <a:xfrm>
            <a:off x="457200" y="1798637"/>
            <a:ext cx="8229600" cy="4525963"/>
          </a:xfrm>
        </p:spPr>
        <p:style>
          <a:lnRef idx="0">
            <a:schemeClr val="dk1"/>
          </a:lnRef>
          <a:fillRef idx="3">
            <a:schemeClr val="dk1"/>
          </a:fillRef>
          <a:effectRef idx="3">
            <a:schemeClr val="dk1"/>
          </a:effectRef>
          <a:fontRef idx="minor">
            <a:schemeClr val="lt1"/>
          </a:fontRef>
        </p:style>
        <p:txBody>
          <a:bodyPr/>
          <a:lstStyle/>
          <a:p>
            <a:endParaRPr lang="en-US"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Flowchart: Connector 4"/>
          <p:cNvSpPr/>
          <p:nvPr/>
        </p:nvSpPr>
        <p:spPr>
          <a:xfrm>
            <a:off x="6278494" y="37338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4</a:t>
            </a:r>
            <a:endParaRPr lang="en-US" dirty="0"/>
          </a:p>
        </p:txBody>
      </p:sp>
      <p:sp>
        <p:nvSpPr>
          <p:cNvPr id="7" name="Flowchart: Connector 6"/>
          <p:cNvSpPr/>
          <p:nvPr/>
        </p:nvSpPr>
        <p:spPr>
          <a:xfrm>
            <a:off x="5364094" y="24384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5</a:t>
            </a:r>
            <a:endParaRPr lang="en-US" dirty="0"/>
          </a:p>
        </p:txBody>
      </p:sp>
      <p:sp>
        <p:nvSpPr>
          <p:cNvPr id="8" name="Flowchart: Connector 7"/>
          <p:cNvSpPr/>
          <p:nvPr/>
        </p:nvSpPr>
        <p:spPr>
          <a:xfrm>
            <a:off x="3916294" y="37338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3</a:t>
            </a:r>
            <a:endParaRPr lang="en-US" dirty="0"/>
          </a:p>
        </p:txBody>
      </p:sp>
      <p:sp>
        <p:nvSpPr>
          <p:cNvPr id="9" name="Flowchart: Connector 8"/>
          <p:cNvSpPr/>
          <p:nvPr/>
        </p:nvSpPr>
        <p:spPr>
          <a:xfrm>
            <a:off x="3687694" y="518813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a:t>
            </a:r>
            <a:endParaRPr lang="en-US" dirty="0"/>
          </a:p>
        </p:txBody>
      </p:sp>
      <p:sp>
        <p:nvSpPr>
          <p:cNvPr id="10" name="Flowchart: Connector 9"/>
          <p:cNvSpPr/>
          <p:nvPr/>
        </p:nvSpPr>
        <p:spPr>
          <a:xfrm>
            <a:off x="2878802" y="28194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6</a:t>
            </a:r>
            <a:endParaRPr lang="en-US" dirty="0"/>
          </a:p>
        </p:txBody>
      </p:sp>
      <p:sp>
        <p:nvSpPr>
          <p:cNvPr id="11" name="Flowchart: Connector 10"/>
          <p:cNvSpPr/>
          <p:nvPr/>
        </p:nvSpPr>
        <p:spPr>
          <a:xfrm>
            <a:off x="2011294" y="46482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a:t>
            </a:r>
            <a:endParaRPr lang="en-US" dirty="0"/>
          </a:p>
        </p:txBody>
      </p:sp>
      <p:cxnSp>
        <p:nvCxnSpPr>
          <p:cNvPr id="12" name="Straight Connector 11"/>
          <p:cNvCxnSpPr>
            <a:endCxn id="10" idx="3"/>
          </p:cNvCxnSpPr>
          <p:nvPr/>
        </p:nvCxnSpPr>
        <p:spPr>
          <a:xfrm flipV="1">
            <a:off x="2239894" y="3209645"/>
            <a:ext cx="705863" cy="1438555"/>
          </a:xfrm>
          <a:prstGeom prst="line">
            <a:avLst/>
          </a:prstGeom>
        </p:spPr>
        <p:style>
          <a:lnRef idx="2">
            <a:schemeClr val="accent2"/>
          </a:lnRef>
          <a:fillRef idx="0">
            <a:schemeClr val="accent2"/>
          </a:fillRef>
          <a:effectRef idx="1">
            <a:schemeClr val="accent2"/>
          </a:effectRef>
          <a:fontRef idx="minor">
            <a:schemeClr val="tx1"/>
          </a:fontRef>
        </p:style>
      </p:cxnSp>
      <p:cxnSp>
        <p:nvCxnSpPr>
          <p:cNvPr id="15" name="Straight Connector 14"/>
          <p:cNvCxnSpPr>
            <a:stCxn id="11" idx="5"/>
            <a:endCxn id="9" idx="2"/>
          </p:cNvCxnSpPr>
          <p:nvPr/>
        </p:nvCxnSpPr>
        <p:spPr>
          <a:xfrm>
            <a:off x="2401539" y="5038445"/>
            <a:ext cx="1286155" cy="378285"/>
          </a:xfrm>
          <a:prstGeom prst="line">
            <a:avLst/>
          </a:prstGeom>
        </p:spPr>
        <p:style>
          <a:lnRef idx="2">
            <a:schemeClr val="accent2"/>
          </a:lnRef>
          <a:fillRef idx="0">
            <a:schemeClr val="accent2"/>
          </a:fillRef>
          <a:effectRef idx="1">
            <a:schemeClr val="accent2"/>
          </a:effectRef>
          <a:fontRef idx="minor">
            <a:schemeClr val="tx1"/>
          </a:fontRef>
        </p:style>
      </p:cxnSp>
      <p:cxnSp>
        <p:nvCxnSpPr>
          <p:cNvPr id="17" name="Straight Connector 16"/>
          <p:cNvCxnSpPr>
            <a:stCxn id="10" idx="7"/>
            <a:endCxn id="7" idx="2"/>
          </p:cNvCxnSpPr>
          <p:nvPr/>
        </p:nvCxnSpPr>
        <p:spPr>
          <a:xfrm flipV="1">
            <a:off x="3269047" y="2667000"/>
            <a:ext cx="2095047" cy="219355"/>
          </a:xfrm>
          <a:prstGeom prst="line">
            <a:avLst/>
          </a:prstGeom>
        </p:spPr>
        <p:style>
          <a:lnRef idx="2">
            <a:schemeClr val="accent2"/>
          </a:lnRef>
          <a:fillRef idx="0">
            <a:schemeClr val="accent2"/>
          </a:fillRef>
          <a:effectRef idx="1">
            <a:schemeClr val="accent2"/>
          </a:effectRef>
          <a:fontRef idx="minor">
            <a:schemeClr val="tx1"/>
          </a:fontRef>
        </p:style>
      </p:cxnSp>
      <p:cxnSp>
        <p:nvCxnSpPr>
          <p:cNvPr id="19" name="Straight Connector 18"/>
          <p:cNvCxnSpPr>
            <a:stCxn id="10" idx="5"/>
            <a:endCxn id="8" idx="1"/>
          </p:cNvCxnSpPr>
          <p:nvPr/>
        </p:nvCxnSpPr>
        <p:spPr>
          <a:xfrm>
            <a:off x="3269047" y="3209645"/>
            <a:ext cx="714202" cy="591110"/>
          </a:xfrm>
          <a:prstGeom prst="line">
            <a:avLst/>
          </a:prstGeom>
        </p:spPr>
        <p:style>
          <a:lnRef idx="2">
            <a:schemeClr val="accent2"/>
          </a:lnRef>
          <a:fillRef idx="0">
            <a:schemeClr val="accent2"/>
          </a:fillRef>
          <a:effectRef idx="1">
            <a:schemeClr val="accent2"/>
          </a:effectRef>
          <a:fontRef idx="minor">
            <a:schemeClr val="tx1"/>
          </a:fontRef>
        </p:style>
      </p:cxnSp>
      <p:cxnSp>
        <p:nvCxnSpPr>
          <p:cNvPr id="21" name="Straight Connector 20"/>
          <p:cNvCxnSpPr>
            <a:stCxn id="11" idx="6"/>
            <a:endCxn id="8" idx="3"/>
          </p:cNvCxnSpPr>
          <p:nvPr/>
        </p:nvCxnSpPr>
        <p:spPr>
          <a:xfrm flipV="1">
            <a:off x="2468494" y="4124045"/>
            <a:ext cx="1514755" cy="752755"/>
          </a:xfrm>
          <a:prstGeom prst="line">
            <a:avLst/>
          </a:prstGeom>
        </p:spPr>
        <p:style>
          <a:lnRef idx="2">
            <a:schemeClr val="accent2"/>
          </a:lnRef>
          <a:fillRef idx="0">
            <a:schemeClr val="accent2"/>
          </a:fillRef>
          <a:effectRef idx="1">
            <a:schemeClr val="accent2"/>
          </a:effectRef>
          <a:fontRef idx="minor">
            <a:schemeClr val="tx1"/>
          </a:fontRef>
        </p:style>
      </p:cxnSp>
      <p:cxnSp>
        <p:nvCxnSpPr>
          <p:cNvPr id="23" name="Straight Connector 22"/>
          <p:cNvCxnSpPr>
            <a:stCxn id="9" idx="0"/>
            <a:endCxn id="8" idx="4"/>
          </p:cNvCxnSpPr>
          <p:nvPr/>
        </p:nvCxnSpPr>
        <p:spPr>
          <a:xfrm flipV="1">
            <a:off x="3916294" y="4191000"/>
            <a:ext cx="228600" cy="997130"/>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p:cNvCxnSpPr>
            <a:stCxn id="9" idx="6"/>
            <a:endCxn id="5" idx="3"/>
          </p:cNvCxnSpPr>
          <p:nvPr/>
        </p:nvCxnSpPr>
        <p:spPr>
          <a:xfrm flipV="1">
            <a:off x="4144894" y="4124045"/>
            <a:ext cx="2200555" cy="1292685"/>
          </a:xfrm>
          <a:prstGeom prst="line">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p:cNvCxnSpPr>
            <a:stCxn id="5" idx="0"/>
            <a:endCxn id="7" idx="5"/>
          </p:cNvCxnSpPr>
          <p:nvPr/>
        </p:nvCxnSpPr>
        <p:spPr>
          <a:xfrm flipH="1" flipV="1">
            <a:off x="5754339" y="2828645"/>
            <a:ext cx="752755" cy="905155"/>
          </a:xfrm>
          <a:prstGeom prst="line">
            <a:avLst/>
          </a:prstGeom>
        </p:spPr>
        <p:style>
          <a:lnRef idx="2">
            <a:schemeClr val="accent2"/>
          </a:lnRef>
          <a:fillRef idx="0">
            <a:schemeClr val="accent2"/>
          </a:fillRef>
          <a:effectRef idx="1">
            <a:schemeClr val="accent2"/>
          </a:effectRef>
          <a:fontRef idx="minor">
            <a:schemeClr val="tx1"/>
          </a:fontRef>
        </p:style>
      </p:cxnSp>
      <p:cxnSp>
        <p:nvCxnSpPr>
          <p:cNvPr id="30" name="Straight Connector 29"/>
          <p:cNvCxnSpPr>
            <a:stCxn id="8" idx="6"/>
            <a:endCxn id="5" idx="2"/>
          </p:cNvCxnSpPr>
          <p:nvPr/>
        </p:nvCxnSpPr>
        <p:spPr>
          <a:xfrm>
            <a:off x="4373494" y="3962400"/>
            <a:ext cx="1905000" cy="0"/>
          </a:xfrm>
          <a:prstGeom prst="line">
            <a:avLst/>
          </a:prstGeom>
        </p:spPr>
        <p:style>
          <a:lnRef idx="2">
            <a:schemeClr val="accent2"/>
          </a:lnRef>
          <a:fillRef idx="0">
            <a:schemeClr val="accent2"/>
          </a:fillRef>
          <a:effectRef idx="1">
            <a:schemeClr val="accent2"/>
          </a:effectRef>
          <a:fontRef idx="minor">
            <a:schemeClr val="tx1"/>
          </a:fontRef>
        </p:style>
      </p:cxnSp>
      <p:sp>
        <p:nvSpPr>
          <p:cNvPr id="1031" name="TextBox 1030"/>
          <p:cNvSpPr txBox="1"/>
          <p:nvPr/>
        </p:nvSpPr>
        <p:spPr>
          <a:xfrm>
            <a:off x="5583901" y="2069068"/>
            <a:ext cx="542645" cy="369332"/>
          </a:xfrm>
          <a:prstGeom prst="rect">
            <a:avLst/>
          </a:prstGeom>
          <a:noFill/>
        </p:spPr>
        <p:txBody>
          <a:bodyPr wrap="square" rtlCol="0">
            <a:spAutoFit/>
          </a:bodyPr>
          <a:lstStyle/>
          <a:p>
            <a:r>
              <a:rPr lang="en-US" b="1" i="1" dirty="0" smtClean="0">
                <a:solidFill>
                  <a:srgbClr val="FF0000"/>
                </a:solidFill>
              </a:rPr>
              <a:t>∞</a:t>
            </a:r>
            <a:endParaRPr lang="en-US" b="1" i="1" dirty="0">
              <a:solidFill>
                <a:srgbClr val="FF0000"/>
              </a:solidFill>
            </a:endParaRPr>
          </a:p>
        </p:txBody>
      </p:sp>
      <p:sp>
        <p:nvSpPr>
          <p:cNvPr id="42" name="TextBox 41"/>
          <p:cNvSpPr txBox="1"/>
          <p:nvPr/>
        </p:nvSpPr>
        <p:spPr>
          <a:xfrm>
            <a:off x="3805831" y="3320534"/>
            <a:ext cx="542645" cy="369332"/>
          </a:xfrm>
          <a:prstGeom prst="rect">
            <a:avLst/>
          </a:prstGeom>
          <a:noFill/>
        </p:spPr>
        <p:txBody>
          <a:bodyPr wrap="square" rtlCol="0">
            <a:spAutoFit/>
          </a:bodyPr>
          <a:lstStyle/>
          <a:p>
            <a:r>
              <a:rPr lang="en-US" dirty="0" smtClean="0">
                <a:solidFill>
                  <a:schemeClr val="accent6"/>
                </a:solidFill>
              </a:rPr>
              <a:t>9</a:t>
            </a:r>
            <a:endParaRPr lang="en-US" dirty="0">
              <a:solidFill>
                <a:schemeClr val="accent6"/>
              </a:solidFill>
            </a:endParaRPr>
          </a:p>
        </p:txBody>
      </p:sp>
      <p:sp>
        <p:nvSpPr>
          <p:cNvPr id="43" name="TextBox 42"/>
          <p:cNvSpPr txBox="1"/>
          <p:nvPr/>
        </p:nvSpPr>
        <p:spPr>
          <a:xfrm>
            <a:off x="2683226" y="2455930"/>
            <a:ext cx="542645" cy="369332"/>
          </a:xfrm>
          <a:prstGeom prst="rect">
            <a:avLst/>
          </a:prstGeom>
          <a:noFill/>
        </p:spPr>
        <p:txBody>
          <a:bodyPr wrap="square" rtlCol="0">
            <a:spAutoFit/>
          </a:bodyPr>
          <a:lstStyle/>
          <a:p>
            <a:r>
              <a:rPr lang="en-US" dirty="0" smtClean="0">
                <a:solidFill>
                  <a:schemeClr val="accent6"/>
                </a:solidFill>
              </a:rPr>
              <a:t>14</a:t>
            </a:r>
            <a:endParaRPr lang="en-US" dirty="0">
              <a:solidFill>
                <a:schemeClr val="accent6"/>
              </a:solidFill>
            </a:endParaRPr>
          </a:p>
        </p:txBody>
      </p:sp>
      <p:sp>
        <p:nvSpPr>
          <p:cNvPr id="45" name="TextBox 44"/>
          <p:cNvSpPr txBox="1"/>
          <p:nvPr/>
        </p:nvSpPr>
        <p:spPr>
          <a:xfrm>
            <a:off x="1739971" y="5105400"/>
            <a:ext cx="542645" cy="369332"/>
          </a:xfrm>
          <a:prstGeom prst="rect">
            <a:avLst/>
          </a:prstGeom>
          <a:noFill/>
        </p:spPr>
        <p:txBody>
          <a:bodyPr wrap="square" rtlCol="0">
            <a:spAutoFit/>
          </a:bodyPr>
          <a:lstStyle/>
          <a:p>
            <a:r>
              <a:rPr lang="en-US" dirty="0" smtClean="0">
                <a:solidFill>
                  <a:schemeClr val="accent6"/>
                </a:solidFill>
              </a:rPr>
              <a:t>0</a:t>
            </a:r>
            <a:endParaRPr lang="en-US" dirty="0">
              <a:solidFill>
                <a:schemeClr val="accent6"/>
              </a:solidFill>
            </a:endParaRPr>
          </a:p>
        </p:txBody>
      </p:sp>
      <p:sp>
        <p:nvSpPr>
          <p:cNvPr id="46" name="TextBox 45"/>
          <p:cNvSpPr txBox="1"/>
          <p:nvPr/>
        </p:nvSpPr>
        <p:spPr>
          <a:xfrm>
            <a:off x="3992494" y="5638800"/>
            <a:ext cx="542645" cy="369332"/>
          </a:xfrm>
          <a:prstGeom prst="rect">
            <a:avLst/>
          </a:prstGeom>
          <a:noFill/>
        </p:spPr>
        <p:txBody>
          <a:bodyPr wrap="square" rtlCol="0">
            <a:spAutoFit/>
          </a:bodyPr>
          <a:lstStyle/>
          <a:p>
            <a:r>
              <a:rPr lang="en-US" dirty="0" smtClean="0">
                <a:solidFill>
                  <a:schemeClr val="accent6"/>
                </a:solidFill>
              </a:rPr>
              <a:t>7</a:t>
            </a:r>
            <a:endParaRPr lang="en-US" dirty="0">
              <a:solidFill>
                <a:schemeClr val="accent6"/>
              </a:solidFill>
            </a:endParaRPr>
          </a:p>
        </p:txBody>
      </p:sp>
      <p:sp>
        <p:nvSpPr>
          <p:cNvPr id="48" name="Flowchart: Connector 47"/>
          <p:cNvSpPr/>
          <p:nvPr/>
        </p:nvSpPr>
        <p:spPr>
          <a:xfrm>
            <a:off x="2011294" y="4648200"/>
            <a:ext cx="457200" cy="4572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1</a:t>
            </a:r>
            <a:endParaRPr lang="en-US" dirty="0"/>
          </a:p>
        </p:txBody>
      </p:sp>
      <p:sp>
        <p:nvSpPr>
          <p:cNvPr id="28" name="TextBox 27"/>
          <p:cNvSpPr txBox="1"/>
          <p:nvPr/>
        </p:nvSpPr>
        <p:spPr>
          <a:xfrm>
            <a:off x="4102171" y="3326340"/>
            <a:ext cx="542645" cy="369332"/>
          </a:xfrm>
          <a:prstGeom prst="rect">
            <a:avLst/>
          </a:prstGeom>
          <a:noFill/>
        </p:spPr>
        <p:txBody>
          <a:bodyPr wrap="square" rtlCol="0">
            <a:spAutoFit/>
          </a:bodyPr>
          <a:lstStyle/>
          <a:p>
            <a:r>
              <a:rPr lang="en-US" dirty="0" smtClean="0">
                <a:solidFill>
                  <a:schemeClr val="accent6"/>
                </a:solidFill>
              </a:rPr>
              <a:t>?</a:t>
            </a:r>
            <a:endParaRPr lang="en-US" dirty="0">
              <a:solidFill>
                <a:schemeClr val="accent6"/>
              </a:solidFill>
            </a:endParaRPr>
          </a:p>
        </p:txBody>
      </p:sp>
      <p:sp>
        <p:nvSpPr>
          <p:cNvPr id="29" name="TextBox 28"/>
          <p:cNvSpPr txBox="1"/>
          <p:nvPr/>
        </p:nvSpPr>
        <p:spPr>
          <a:xfrm>
            <a:off x="6848755" y="3821668"/>
            <a:ext cx="542645" cy="369332"/>
          </a:xfrm>
          <a:prstGeom prst="rect">
            <a:avLst/>
          </a:prstGeom>
          <a:noFill/>
        </p:spPr>
        <p:txBody>
          <a:bodyPr wrap="square" rtlCol="0">
            <a:spAutoFit/>
          </a:bodyPr>
          <a:lstStyle/>
          <a:p>
            <a:r>
              <a:rPr lang="en-US" dirty="0" smtClean="0">
                <a:solidFill>
                  <a:schemeClr val="accent6"/>
                </a:solidFill>
              </a:rPr>
              <a:t>22</a:t>
            </a:r>
            <a:endParaRPr lang="en-US" dirty="0">
              <a:solidFill>
                <a:schemeClr val="accent6"/>
              </a:solidFill>
            </a:endParaRPr>
          </a:p>
        </p:txBody>
      </p:sp>
      <p:sp>
        <p:nvSpPr>
          <p:cNvPr id="35" name="TextBox 34"/>
          <p:cNvSpPr txBox="1"/>
          <p:nvPr/>
        </p:nvSpPr>
        <p:spPr>
          <a:xfrm>
            <a:off x="2315818" y="3505200"/>
            <a:ext cx="367408" cy="307777"/>
          </a:xfrm>
          <a:prstGeom prst="rect">
            <a:avLst/>
          </a:prstGeom>
          <a:noFill/>
        </p:spPr>
        <p:txBody>
          <a:bodyPr wrap="none" rtlCol="0">
            <a:spAutoFit/>
          </a:bodyPr>
          <a:lstStyle/>
          <a:p>
            <a:r>
              <a:rPr lang="en-US" sz="1400" b="1" dirty="0" smtClean="0">
                <a:solidFill>
                  <a:srgbClr val="00B0F0"/>
                </a:solidFill>
              </a:rPr>
              <a:t>14</a:t>
            </a:r>
            <a:endParaRPr lang="en-US" b="1" dirty="0">
              <a:solidFill>
                <a:srgbClr val="00B0F0"/>
              </a:solidFill>
            </a:endParaRPr>
          </a:p>
        </p:txBody>
      </p:sp>
      <p:sp>
        <p:nvSpPr>
          <p:cNvPr id="36" name="TextBox 35"/>
          <p:cNvSpPr txBox="1"/>
          <p:nvPr/>
        </p:nvSpPr>
        <p:spPr>
          <a:xfrm>
            <a:off x="5154948" y="4832792"/>
            <a:ext cx="367408" cy="307777"/>
          </a:xfrm>
          <a:prstGeom prst="rect">
            <a:avLst/>
          </a:prstGeom>
          <a:noFill/>
        </p:spPr>
        <p:txBody>
          <a:bodyPr wrap="none" rtlCol="0">
            <a:spAutoFit/>
          </a:bodyPr>
          <a:lstStyle/>
          <a:p>
            <a:r>
              <a:rPr lang="en-US" sz="1400" b="1" dirty="0" smtClean="0">
                <a:solidFill>
                  <a:srgbClr val="00B0F0"/>
                </a:solidFill>
              </a:rPr>
              <a:t>15</a:t>
            </a:r>
            <a:endParaRPr lang="en-US" b="1" dirty="0">
              <a:solidFill>
                <a:srgbClr val="00B0F0"/>
              </a:solidFill>
            </a:endParaRPr>
          </a:p>
        </p:txBody>
      </p:sp>
      <p:sp>
        <p:nvSpPr>
          <p:cNvPr id="37" name="TextBox 36"/>
          <p:cNvSpPr txBox="1"/>
          <p:nvPr/>
        </p:nvSpPr>
        <p:spPr>
          <a:xfrm>
            <a:off x="2669719" y="5251033"/>
            <a:ext cx="276038" cy="307777"/>
          </a:xfrm>
          <a:prstGeom prst="rect">
            <a:avLst/>
          </a:prstGeom>
          <a:noFill/>
        </p:spPr>
        <p:txBody>
          <a:bodyPr wrap="none" rtlCol="0">
            <a:spAutoFit/>
          </a:bodyPr>
          <a:lstStyle/>
          <a:p>
            <a:r>
              <a:rPr lang="en-US" sz="1400" b="1" dirty="0" smtClean="0">
                <a:solidFill>
                  <a:srgbClr val="00B0F0"/>
                </a:solidFill>
              </a:rPr>
              <a:t>7</a:t>
            </a:r>
            <a:endParaRPr lang="en-US" b="1" dirty="0">
              <a:solidFill>
                <a:srgbClr val="00B0F0"/>
              </a:solidFill>
            </a:endParaRPr>
          </a:p>
        </p:txBody>
      </p:sp>
      <p:sp>
        <p:nvSpPr>
          <p:cNvPr id="38" name="TextBox 37"/>
          <p:cNvSpPr txBox="1"/>
          <p:nvPr/>
        </p:nvSpPr>
        <p:spPr>
          <a:xfrm>
            <a:off x="3629079" y="4569023"/>
            <a:ext cx="367408" cy="307777"/>
          </a:xfrm>
          <a:prstGeom prst="rect">
            <a:avLst/>
          </a:prstGeom>
          <a:noFill/>
        </p:spPr>
        <p:txBody>
          <a:bodyPr wrap="none" rtlCol="0">
            <a:spAutoFit/>
          </a:bodyPr>
          <a:lstStyle/>
          <a:p>
            <a:r>
              <a:rPr lang="en-US" sz="1400" b="1" dirty="0" smtClean="0">
                <a:solidFill>
                  <a:srgbClr val="00B0F0"/>
                </a:solidFill>
              </a:rPr>
              <a:t>10</a:t>
            </a:r>
            <a:endParaRPr lang="en-US" b="1" dirty="0">
              <a:solidFill>
                <a:srgbClr val="00B0F0"/>
              </a:solidFill>
            </a:endParaRPr>
          </a:p>
        </p:txBody>
      </p:sp>
      <p:sp>
        <p:nvSpPr>
          <p:cNvPr id="39" name="TextBox 38"/>
          <p:cNvSpPr txBox="1"/>
          <p:nvPr/>
        </p:nvSpPr>
        <p:spPr>
          <a:xfrm>
            <a:off x="2945757" y="4159214"/>
            <a:ext cx="276038" cy="307777"/>
          </a:xfrm>
          <a:prstGeom prst="rect">
            <a:avLst/>
          </a:prstGeom>
          <a:noFill/>
        </p:spPr>
        <p:txBody>
          <a:bodyPr wrap="none" rtlCol="0">
            <a:spAutoFit/>
          </a:bodyPr>
          <a:lstStyle/>
          <a:p>
            <a:r>
              <a:rPr lang="en-US" sz="1400" b="1" dirty="0" smtClean="0">
                <a:solidFill>
                  <a:srgbClr val="00B0F0"/>
                </a:solidFill>
              </a:rPr>
              <a:t>9</a:t>
            </a:r>
            <a:endParaRPr lang="en-US" b="1" dirty="0">
              <a:solidFill>
                <a:srgbClr val="00B0F0"/>
              </a:solidFill>
            </a:endParaRPr>
          </a:p>
        </p:txBody>
      </p:sp>
      <p:sp>
        <p:nvSpPr>
          <p:cNvPr id="40" name="TextBox 39"/>
          <p:cNvSpPr txBox="1"/>
          <p:nvPr/>
        </p:nvSpPr>
        <p:spPr>
          <a:xfrm>
            <a:off x="3892575" y="2455930"/>
            <a:ext cx="276038" cy="307777"/>
          </a:xfrm>
          <a:prstGeom prst="rect">
            <a:avLst/>
          </a:prstGeom>
          <a:noFill/>
        </p:spPr>
        <p:txBody>
          <a:bodyPr wrap="none" rtlCol="0">
            <a:spAutoFit/>
          </a:bodyPr>
          <a:lstStyle/>
          <a:p>
            <a:r>
              <a:rPr lang="en-US" sz="1400" b="1" dirty="0" smtClean="0">
                <a:solidFill>
                  <a:srgbClr val="00B0F0"/>
                </a:solidFill>
              </a:rPr>
              <a:t>9</a:t>
            </a:r>
            <a:endParaRPr lang="en-US" b="1" dirty="0">
              <a:solidFill>
                <a:srgbClr val="00B0F0"/>
              </a:solidFill>
            </a:endParaRPr>
          </a:p>
        </p:txBody>
      </p:sp>
      <p:sp>
        <p:nvSpPr>
          <p:cNvPr id="41" name="TextBox 40"/>
          <p:cNvSpPr txBox="1"/>
          <p:nvPr/>
        </p:nvSpPr>
        <p:spPr>
          <a:xfrm>
            <a:off x="3590045" y="3166645"/>
            <a:ext cx="276038" cy="307777"/>
          </a:xfrm>
          <a:prstGeom prst="rect">
            <a:avLst/>
          </a:prstGeom>
          <a:noFill/>
        </p:spPr>
        <p:txBody>
          <a:bodyPr wrap="none" rtlCol="0">
            <a:spAutoFit/>
          </a:bodyPr>
          <a:lstStyle/>
          <a:p>
            <a:r>
              <a:rPr lang="en-US" sz="1400" b="1" dirty="0" smtClean="0">
                <a:solidFill>
                  <a:srgbClr val="00B0F0"/>
                </a:solidFill>
              </a:rPr>
              <a:t>2</a:t>
            </a:r>
            <a:endParaRPr lang="en-US" b="1" dirty="0">
              <a:solidFill>
                <a:srgbClr val="00B0F0"/>
              </a:solidFill>
            </a:endParaRPr>
          </a:p>
        </p:txBody>
      </p:sp>
      <p:sp>
        <p:nvSpPr>
          <p:cNvPr id="44" name="TextBox 43"/>
          <p:cNvSpPr txBox="1"/>
          <p:nvPr/>
        </p:nvSpPr>
        <p:spPr>
          <a:xfrm>
            <a:off x="6064095" y="2863814"/>
            <a:ext cx="276038" cy="307777"/>
          </a:xfrm>
          <a:prstGeom prst="rect">
            <a:avLst/>
          </a:prstGeom>
          <a:noFill/>
        </p:spPr>
        <p:txBody>
          <a:bodyPr wrap="none" rtlCol="0">
            <a:spAutoFit/>
          </a:bodyPr>
          <a:lstStyle/>
          <a:p>
            <a:r>
              <a:rPr lang="en-US" sz="1400" b="1" dirty="0" smtClean="0">
                <a:solidFill>
                  <a:srgbClr val="00B0F0"/>
                </a:solidFill>
              </a:rPr>
              <a:t>6</a:t>
            </a:r>
            <a:endParaRPr lang="en-US" b="1" dirty="0">
              <a:solidFill>
                <a:srgbClr val="00B0F0"/>
              </a:solidFill>
            </a:endParaRPr>
          </a:p>
        </p:txBody>
      </p:sp>
      <p:sp>
        <p:nvSpPr>
          <p:cNvPr id="47" name="TextBox 46"/>
          <p:cNvSpPr txBox="1"/>
          <p:nvPr/>
        </p:nvSpPr>
        <p:spPr>
          <a:xfrm>
            <a:off x="5245171" y="3646866"/>
            <a:ext cx="367408" cy="307777"/>
          </a:xfrm>
          <a:prstGeom prst="rect">
            <a:avLst/>
          </a:prstGeom>
          <a:noFill/>
        </p:spPr>
        <p:txBody>
          <a:bodyPr wrap="none" rtlCol="0">
            <a:spAutoFit/>
          </a:bodyPr>
          <a:lstStyle/>
          <a:p>
            <a:r>
              <a:rPr lang="en-US" sz="1400" b="1" dirty="0" smtClean="0">
                <a:solidFill>
                  <a:srgbClr val="00B0F0"/>
                </a:solidFill>
              </a:rPr>
              <a:t>11</a:t>
            </a:r>
            <a:endParaRPr lang="en-US" b="1" dirty="0">
              <a:solidFill>
                <a:srgbClr val="00B0F0"/>
              </a:solidFill>
            </a:endParaRPr>
          </a:p>
        </p:txBody>
      </p:sp>
    </p:spTree>
    <p:extLst>
      <p:ext uri="{BB962C8B-B14F-4D97-AF65-F5344CB8AC3E}">
        <p14:creationId xmlns:p14="http://schemas.microsoft.com/office/powerpoint/2010/main" val="31990851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11"/>
                                        </p:tgtEl>
                                        <p:attrNameLst>
                                          <p:attrName>style.color</p:attrName>
                                        </p:attrNameLst>
                                      </p:cBhvr>
                                      <p:to>
                                        <p:clrVal>
                                          <a:schemeClr val="accent2"/>
                                        </p:clrVal>
                                      </p:to>
                                    </p:set>
                                    <p:set>
                                      <p:cBhvr>
                                        <p:cTn id="7" dur="500" fill="hold"/>
                                        <p:tgtEl>
                                          <p:spTgt spid="11"/>
                                        </p:tgtEl>
                                        <p:attrNameLst>
                                          <p:attrName>fillcolor</p:attrName>
                                        </p:attrNameLst>
                                      </p:cBhvr>
                                      <p:to>
                                        <p:clrVal>
                                          <a:schemeClr val="accent2"/>
                                        </p:clrVal>
                                      </p:to>
                                    </p:set>
                                    <p:set>
                                      <p:cBhvr>
                                        <p:cTn id="8" dur="500" fill="hold"/>
                                        <p:tgtEl>
                                          <p:spTgt spid="11"/>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21"/>
                                        </p:tgtEl>
                                      </p:cBhvr>
                                    </p:animEffect>
                                    <p:animScale>
                                      <p:cBhvr>
                                        <p:cTn id="23" dur="250" autoRev="1" fill="hold"/>
                                        <p:tgtEl>
                                          <p:spTgt spid="21"/>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12"/>
                                        </p:tgtEl>
                                      </p:cBhvr>
                                    </p:animEffect>
                                    <p:animScale>
                                      <p:cBhvr>
                                        <p:cTn id="33" dur="250" autoRev="1" fill="hold"/>
                                        <p:tgtEl>
                                          <p:spTgt spid="1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mph" presetSubtype="0" fill="hold" grpId="0" nodeType="clickEffect">
                                  <p:stCondLst>
                                    <p:cond delay="0"/>
                                  </p:stCondLst>
                                  <p:childTnLst>
                                    <p:animClr clrSpc="hsl" dir="cw">
                                      <p:cBhvr override="childStyle">
                                        <p:cTn id="42" dur="500" fill="hold"/>
                                        <p:tgtEl>
                                          <p:spTgt spid="48"/>
                                        </p:tgtEl>
                                        <p:attrNameLst>
                                          <p:attrName>style.color</p:attrName>
                                        </p:attrNameLst>
                                      </p:cBhvr>
                                      <p:by>
                                        <p:hsl h="7200000" s="0" l="0"/>
                                      </p:by>
                                    </p:animClr>
                                    <p:animClr clrSpc="hsl" dir="cw">
                                      <p:cBhvr>
                                        <p:cTn id="43" dur="500" fill="hold"/>
                                        <p:tgtEl>
                                          <p:spTgt spid="48"/>
                                        </p:tgtEl>
                                        <p:attrNameLst>
                                          <p:attrName>fillcolor</p:attrName>
                                        </p:attrNameLst>
                                      </p:cBhvr>
                                      <p:by>
                                        <p:hsl h="7200000" s="0" l="0"/>
                                      </p:by>
                                    </p:animClr>
                                    <p:animClr clrSpc="hsl" dir="cw">
                                      <p:cBhvr>
                                        <p:cTn id="44" dur="500" fill="hold"/>
                                        <p:tgtEl>
                                          <p:spTgt spid="48"/>
                                        </p:tgtEl>
                                        <p:attrNameLst>
                                          <p:attrName>stroke.color</p:attrName>
                                        </p:attrNameLst>
                                      </p:cBhvr>
                                      <p:by>
                                        <p:hsl h="7200000" s="0" l="0"/>
                                      </p:by>
                                    </p:animClr>
                                    <p:set>
                                      <p:cBhvr>
                                        <p:cTn id="45" dur="500" fill="hold"/>
                                        <p:tgtEl>
                                          <p:spTgt spid="48"/>
                                        </p:tgtEl>
                                        <p:attrNameLst>
                                          <p:attrName>fill.type</p:attrName>
                                        </p:attrNameLst>
                                      </p:cBhvr>
                                      <p:to>
                                        <p:strVal val="solid"/>
                                      </p:to>
                                    </p:set>
                                  </p:childTnLst>
                                </p:cTn>
                              </p:par>
                            </p:childTnLst>
                          </p:cTn>
                        </p:par>
                      </p:childTnLst>
                    </p:cTn>
                  </p:par>
                  <p:par>
                    <p:cTn id="46" fill="hold">
                      <p:stCondLst>
                        <p:cond delay="indefinite"/>
                      </p:stCondLst>
                      <p:childTnLst>
                        <p:par>
                          <p:cTn id="47" fill="hold">
                            <p:stCondLst>
                              <p:cond delay="0"/>
                            </p:stCondLst>
                            <p:childTnLst>
                              <p:par>
                                <p:cTn id="48" presetID="16" presetClass="emph" presetSubtype="0" fill="hold" grpId="0" nodeType="clickEffect">
                                  <p:stCondLst>
                                    <p:cond delay="0"/>
                                  </p:stCondLst>
                                  <p:iterate type="lt">
                                    <p:tmPct val="4000"/>
                                  </p:iterate>
                                  <p:childTnLst>
                                    <p:set>
                                      <p:cBhvr override="childStyle">
                                        <p:cTn id="49" dur="500" fill="hold"/>
                                        <p:tgtEl>
                                          <p:spTgt spid="9"/>
                                        </p:tgtEl>
                                        <p:attrNameLst>
                                          <p:attrName>style.color</p:attrName>
                                        </p:attrNameLst>
                                      </p:cBhvr>
                                      <p:to>
                                        <p:clrVal>
                                          <a:schemeClr val="accent2"/>
                                        </p:clrVal>
                                      </p:to>
                                    </p:set>
                                    <p:set>
                                      <p:cBhvr>
                                        <p:cTn id="50" dur="500" fill="hold"/>
                                        <p:tgtEl>
                                          <p:spTgt spid="9"/>
                                        </p:tgtEl>
                                        <p:attrNameLst>
                                          <p:attrName>fillcolor</p:attrName>
                                        </p:attrNameLst>
                                      </p:cBhvr>
                                      <p:to>
                                        <p:clrVal>
                                          <a:schemeClr val="accent2"/>
                                        </p:clrVal>
                                      </p:to>
                                    </p:set>
                                    <p:set>
                                      <p:cBhvr>
                                        <p:cTn id="51" dur="500" fill="hold"/>
                                        <p:tgtEl>
                                          <p:spTgt spid="9"/>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6" presetClass="emph" presetSubtype="0" fill="hold" nodeType="clickEffect">
                                  <p:stCondLst>
                                    <p:cond delay="0"/>
                                  </p:stCondLst>
                                  <p:childTnLst>
                                    <p:animEffect transition="out" filter="fade">
                                      <p:cBhvr>
                                        <p:cTn id="55" dur="500" tmFilter="0, 0; .2, .5; .8, .5; 1, 0"/>
                                        <p:tgtEl>
                                          <p:spTgt spid="23"/>
                                        </p:tgtEl>
                                      </p:cBhvr>
                                    </p:animEffect>
                                    <p:animScale>
                                      <p:cBhvr>
                                        <p:cTn id="56" dur="250" autoRev="1" fill="hold"/>
                                        <p:tgtEl>
                                          <p:spTgt spid="23"/>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6" presetClass="emph" presetSubtype="0" fill="hold" nodeType="clickEffect">
                                  <p:stCondLst>
                                    <p:cond delay="0"/>
                                  </p:stCondLst>
                                  <p:childTnLst>
                                    <p:animEffect transition="out" filter="fade">
                                      <p:cBhvr>
                                        <p:cTn id="65" dur="100" tmFilter="0, 0; .2, .5; .8, .5; 1, 0"/>
                                        <p:tgtEl>
                                          <p:spTgt spid="25"/>
                                        </p:tgtEl>
                                      </p:cBhvr>
                                    </p:animEffect>
                                    <p:animScale>
                                      <p:cBhvr>
                                        <p:cTn id="66" dur="50" autoRev="1" fill="hold"/>
                                        <p:tgtEl>
                                          <p:spTgt spid="25"/>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1" nodeType="clickEffect">
                                  <p:stCondLst>
                                    <p:cond delay="0"/>
                                  </p:stCondLst>
                                  <p:iterate type="lt">
                                    <p:tmPct val="0"/>
                                  </p:iterate>
                                  <p:childTnLst>
                                    <p:set>
                                      <p:cBhvr>
                                        <p:cTn id="75" dur="1" fill="hold">
                                          <p:stCondLst>
                                            <p:cond delay="0"/>
                                          </p:stCondLst>
                                        </p:cTn>
                                        <p:tgtEl>
                                          <p:spTgt spid="9"/>
                                        </p:tgtEl>
                                        <p:attrNameLst>
                                          <p:attrName>style.visibility</p:attrName>
                                        </p:attrNameLst>
                                      </p:cBhvr>
                                      <p:to>
                                        <p:strVal val="visible"/>
                                      </p:to>
                                    </p:set>
                                    <p:animEffect transition="in" filter="barn(inVertical)">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mph" presetSubtype="0" fill="hold" grpId="0" nodeType="clickEffect">
                                  <p:stCondLst>
                                    <p:cond delay="0"/>
                                  </p:stCondLst>
                                  <p:childTnLst>
                                    <p:animEffect transition="out" filter="fade">
                                      <p:cBhvr>
                                        <p:cTn id="80" dur="500" tmFilter="0, 0; .2, .5; .8, .5; 1, 0"/>
                                        <p:tgtEl>
                                          <p:spTgt spid="8"/>
                                        </p:tgtEl>
                                      </p:cBhvr>
                                    </p:animEffect>
                                    <p:animScale>
                                      <p:cBhvr>
                                        <p:cTn id="81" dur="250" autoRev="1" fill="hold"/>
                                        <p:tgtEl>
                                          <p:spTgt spid="8"/>
                                        </p:tgtEl>
                                      </p:cBhvr>
                                      <p:by x="105000" y="105000"/>
                                    </p:animScale>
                                  </p:childTnLst>
                                </p:cTn>
                              </p:par>
                            </p:childTnLst>
                          </p:cTn>
                        </p:par>
                      </p:childTnLst>
                    </p:cTn>
                  </p:par>
                  <p:par>
                    <p:cTn id="82" fill="hold">
                      <p:stCondLst>
                        <p:cond delay="indefinite"/>
                      </p:stCondLst>
                      <p:childTnLst>
                        <p:par>
                          <p:cTn id="83" fill="hold">
                            <p:stCondLst>
                              <p:cond delay="0"/>
                            </p:stCondLst>
                            <p:childTnLst>
                              <p:par>
                                <p:cTn id="84" presetID="26" presetClass="emph" presetSubtype="0" fill="hold" nodeType="clickEffect">
                                  <p:stCondLst>
                                    <p:cond delay="0"/>
                                  </p:stCondLst>
                                  <p:childTnLst>
                                    <p:animEffect transition="out" filter="fade">
                                      <p:cBhvr>
                                        <p:cTn id="85" dur="500" tmFilter="0, 0; .2, .5; .8, .5; 1, 0"/>
                                        <p:tgtEl>
                                          <p:spTgt spid="30"/>
                                        </p:tgtEl>
                                      </p:cBhvr>
                                    </p:animEffect>
                                    <p:animScale>
                                      <p:cBhvr>
                                        <p:cTn id="86" dur="250" autoRev="1" fill="hold"/>
                                        <p:tgtEl>
                                          <p:spTgt spid="30"/>
                                        </p:tgtEl>
                                      </p:cBhvr>
                                      <p:by x="105000" y="105000"/>
                                    </p:animScale>
                                  </p:childTnLst>
                                </p:cTn>
                              </p:par>
                            </p:childTnLst>
                          </p:cTn>
                        </p:par>
                      </p:childTnLst>
                    </p:cTn>
                  </p:par>
                  <p:par>
                    <p:cTn id="87" fill="hold">
                      <p:stCondLst>
                        <p:cond delay="indefinite"/>
                      </p:stCondLst>
                      <p:childTnLst>
                        <p:par>
                          <p:cTn id="88" fill="hold">
                            <p:stCondLst>
                              <p:cond delay="0"/>
                            </p:stCondLst>
                            <p:childTnLst>
                              <p:par>
                                <p:cTn id="89" presetID="26" presetClass="emph" presetSubtype="0" fill="hold" nodeType="clickEffect">
                                  <p:stCondLst>
                                    <p:cond delay="0"/>
                                  </p:stCondLst>
                                  <p:childTnLst>
                                    <p:animEffect transition="out" filter="fade">
                                      <p:cBhvr>
                                        <p:cTn id="90" dur="500" tmFilter="0, 0; .2, .5; .8, .5; 1, 0"/>
                                        <p:tgtEl>
                                          <p:spTgt spid="19"/>
                                        </p:tgtEl>
                                      </p:cBhvr>
                                    </p:animEffect>
                                    <p:animScale>
                                      <p:cBhvr>
                                        <p:cTn id="91" dur="250" autoRev="1" fill="hold"/>
                                        <p:tgtEl>
                                          <p:spTgt spid="19"/>
                                        </p:tgtEl>
                                      </p:cBhvr>
                                      <p:by x="105000" y="105000"/>
                                    </p:animScale>
                                  </p:childTnLst>
                                </p:cTn>
                              </p:par>
                            </p:childTnLst>
                          </p:cTn>
                        </p:par>
                      </p:childTnLst>
                    </p:cTn>
                  </p:par>
                  <p:par>
                    <p:cTn id="92" fill="hold">
                      <p:stCondLst>
                        <p:cond delay="indefinite"/>
                      </p:stCondLst>
                      <p:childTnLst>
                        <p:par>
                          <p:cTn id="93" fill="hold">
                            <p:stCondLst>
                              <p:cond delay="0"/>
                            </p:stCondLst>
                            <p:childTnLst>
                              <p:par>
                                <p:cTn id="94" presetID="21" presetClass="emph" presetSubtype="0" fill="hold" grpId="1" nodeType="clickEffect">
                                  <p:stCondLst>
                                    <p:cond delay="0"/>
                                  </p:stCondLst>
                                  <p:childTnLst>
                                    <p:animClr clrSpc="hsl" dir="cw">
                                      <p:cBhvr override="childStyle">
                                        <p:cTn id="95" dur="500" fill="hold"/>
                                        <p:tgtEl>
                                          <p:spTgt spid="8"/>
                                        </p:tgtEl>
                                        <p:attrNameLst>
                                          <p:attrName>style.color</p:attrName>
                                        </p:attrNameLst>
                                      </p:cBhvr>
                                      <p:by>
                                        <p:hsl h="7200000" s="0" l="0"/>
                                      </p:by>
                                    </p:animClr>
                                    <p:animClr clrSpc="hsl" dir="cw">
                                      <p:cBhvr>
                                        <p:cTn id="96" dur="500" fill="hold"/>
                                        <p:tgtEl>
                                          <p:spTgt spid="8"/>
                                        </p:tgtEl>
                                        <p:attrNameLst>
                                          <p:attrName>fillcolor</p:attrName>
                                        </p:attrNameLst>
                                      </p:cBhvr>
                                      <p:by>
                                        <p:hsl h="7200000" s="0" l="0"/>
                                      </p:by>
                                    </p:animClr>
                                    <p:animClr clrSpc="hsl" dir="cw">
                                      <p:cBhvr>
                                        <p:cTn id="97" dur="500" fill="hold"/>
                                        <p:tgtEl>
                                          <p:spTgt spid="8"/>
                                        </p:tgtEl>
                                        <p:attrNameLst>
                                          <p:attrName>stroke.color</p:attrName>
                                        </p:attrNameLst>
                                      </p:cBhvr>
                                      <p:by>
                                        <p:hsl h="7200000" s="0" l="0"/>
                                      </p:by>
                                    </p:animClr>
                                    <p:set>
                                      <p:cBhvr>
                                        <p:cTn id="98" dur="500" fill="hold"/>
                                        <p:tgtEl>
                                          <p:spTgt spid="8"/>
                                        </p:tgtEl>
                                        <p:attrNameLst>
                                          <p:attrName>fill.type</p:attrName>
                                        </p:attrNameLst>
                                      </p:cBhvr>
                                      <p:to>
                                        <p:strVal val="solid"/>
                                      </p:to>
                                    </p:set>
                                  </p:childTnLst>
                                </p:cTn>
                              </p:par>
                            </p:childTnLst>
                          </p:cTn>
                        </p:par>
                      </p:childTnLst>
                    </p:cTn>
                  </p:par>
                  <p:par>
                    <p:cTn id="99" fill="hold">
                      <p:stCondLst>
                        <p:cond delay="indefinite"/>
                      </p:stCondLst>
                      <p:childTnLst>
                        <p:par>
                          <p:cTn id="100" fill="hold">
                            <p:stCondLst>
                              <p:cond delay="0"/>
                            </p:stCondLst>
                            <p:childTnLst>
                              <p:par>
                                <p:cTn id="101" presetID="21" presetClass="emph" presetSubtype="0" fill="hold" grpId="0" nodeType="clickEffect">
                                  <p:stCondLst>
                                    <p:cond delay="0"/>
                                  </p:stCondLst>
                                  <p:childTnLst>
                                    <p:animClr clrSpc="hsl" dir="cw">
                                      <p:cBhvr override="childStyle">
                                        <p:cTn id="102" dur="500" fill="hold"/>
                                        <p:tgtEl>
                                          <p:spTgt spid="10"/>
                                        </p:tgtEl>
                                        <p:attrNameLst>
                                          <p:attrName>style.color</p:attrName>
                                        </p:attrNameLst>
                                      </p:cBhvr>
                                      <p:by>
                                        <p:hsl h="7200000" s="0" l="0"/>
                                      </p:by>
                                    </p:animClr>
                                    <p:animClr clrSpc="hsl" dir="cw">
                                      <p:cBhvr>
                                        <p:cTn id="103" dur="500" fill="hold"/>
                                        <p:tgtEl>
                                          <p:spTgt spid="10"/>
                                        </p:tgtEl>
                                        <p:attrNameLst>
                                          <p:attrName>fillcolor</p:attrName>
                                        </p:attrNameLst>
                                      </p:cBhvr>
                                      <p:by>
                                        <p:hsl h="7200000" s="0" l="0"/>
                                      </p:by>
                                    </p:animClr>
                                    <p:animClr clrSpc="hsl" dir="cw">
                                      <p:cBhvr>
                                        <p:cTn id="104" dur="500" fill="hold"/>
                                        <p:tgtEl>
                                          <p:spTgt spid="10"/>
                                        </p:tgtEl>
                                        <p:attrNameLst>
                                          <p:attrName>stroke.color</p:attrName>
                                        </p:attrNameLst>
                                      </p:cBhvr>
                                      <p:by>
                                        <p:hsl h="7200000" s="0" l="0"/>
                                      </p:by>
                                    </p:animClr>
                                    <p:set>
                                      <p:cBhvr>
                                        <p:cTn id="105" dur="500" fill="hold"/>
                                        <p:tgtEl>
                                          <p:spTgt spid="10"/>
                                        </p:tgtEl>
                                        <p:attrNameLst>
                                          <p:attrName>fill.type</p:attrName>
                                        </p:attrNameLst>
                                      </p:cBhvr>
                                      <p:to>
                                        <p:strVal val="solid"/>
                                      </p:to>
                                    </p:set>
                                  </p:childTnLst>
                                </p:cTn>
                              </p:par>
                            </p:childTnLst>
                          </p:cTn>
                        </p:par>
                      </p:childTnLst>
                    </p:cTn>
                  </p:par>
                  <p:par>
                    <p:cTn id="106" fill="hold">
                      <p:stCondLst>
                        <p:cond delay="indefinite"/>
                      </p:stCondLst>
                      <p:childTnLst>
                        <p:par>
                          <p:cTn id="107" fill="hold">
                            <p:stCondLst>
                              <p:cond delay="0"/>
                            </p:stCondLst>
                            <p:childTnLst>
                              <p:par>
                                <p:cTn id="108" presetID="26" presetClass="emph" presetSubtype="0" fill="hold" nodeType="clickEffect">
                                  <p:stCondLst>
                                    <p:cond delay="0"/>
                                  </p:stCondLst>
                                  <p:childTnLst>
                                    <p:animEffect transition="out" filter="fade">
                                      <p:cBhvr>
                                        <p:cTn id="109" dur="500" tmFilter="0, 0; .2, .5; .8, .5; 1, 0"/>
                                        <p:tgtEl>
                                          <p:spTgt spid="17"/>
                                        </p:tgtEl>
                                      </p:cBhvr>
                                    </p:animEffect>
                                    <p:animScale>
                                      <p:cBhvr>
                                        <p:cTn id="110" dur="250" autoRev="1" fill="hold"/>
                                        <p:tgtEl>
                                          <p:spTgt spid="17"/>
                                        </p:tgtEl>
                                      </p:cBhvr>
                                      <p:by x="105000" y="105000"/>
                                    </p:animScale>
                                  </p:childTnLst>
                                </p:cTn>
                              </p:par>
                            </p:childTnLst>
                          </p:cTn>
                        </p:par>
                      </p:childTnLst>
                    </p:cTn>
                  </p:par>
                  <p:par>
                    <p:cTn id="111" fill="hold">
                      <p:stCondLst>
                        <p:cond delay="indefinite"/>
                      </p:stCondLst>
                      <p:childTnLst>
                        <p:par>
                          <p:cTn id="112" fill="hold">
                            <p:stCondLst>
                              <p:cond delay="0"/>
                            </p:stCondLst>
                            <p:childTnLst>
                              <p:par>
                                <p:cTn id="113" presetID="21" presetClass="emph" presetSubtype="0" fill="hold" grpId="0" nodeType="clickEffect">
                                  <p:stCondLst>
                                    <p:cond delay="0"/>
                                  </p:stCondLst>
                                  <p:childTnLst>
                                    <p:animClr clrSpc="hsl" dir="cw">
                                      <p:cBhvr override="childStyle">
                                        <p:cTn id="114" dur="500" fill="hold"/>
                                        <p:tgtEl>
                                          <p:spTgt spid="7"/>
                                        </p:tgtEl>
                                        <p:attrNameLst>
                                          <p:attrName>style.color</p:attrName>
                                        </p:attrNameLst>
                                      </p:cBhvr>
                                      <p:by>
                                        <p:hsl h="7200000" s="0" l="0"/>
                                      </p:by>
                                    </p:animClr>
                                    <p:animClr clrSpc="hsl" dir="cw">
                                      <p:cBhvr>
                                        <p:cTn id="115" dur="500" fill="hold"/>
                                        <p:tgtEl>
                                          <p:spTgt spid="7"/>
                                        </p:tgtEl>
                                        <p:attrNameLst>
                                          <p:attrName>fillcolor</p:attrName>
                                        </p:attrNameLst>
                                      </p:cBhvr>
                                      <p:by>
                                        <p:hsl h="7200000" s="0" l="0"/>
                                      </p:by>
                                    </p:animClr>
                                    <p:animClr clrSpc="hsl" dir="cw">
                                      <p:cBhvr>
                                        <p:cTn id="116" dur="500" fill="hold"/>
                                        <p:tgtEl>
                                          <p:spTgt spid="7"/>
                                        </p:tgtEl>
                                        <p:attrNameLst>
                                          <p:attrName>stroke.color</p:attrName>
                                        </p:attrNameLst>
                                      </p:cBhvr>
                                      <p:by>
                                        <p:hsl h="7200000" s="0" l="0"/>
                                      </p:by>
                                    </p:animClr>
                                    <p:set>
                                      <p:cBhvr>
                                        <p:cTn id="117" dur="500" fill="hold"/>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10" grpId="0" animBg="1"/>
      <p:bldP spid="11" grpId="0" animBg="1"/>
      <p:bldP spid="42" grpId="0"/>
      <p:bldP spid="43" grpId="0"/>
      <p:bldP spid="46" grpId="0"/>
      <p:bldP spid="48" grpId="0" animBg="1"/>
      <p:bldP spid="28" grpId="0"/>
      <p:bldP spid="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09800"/>
            <a:ext cx="8229600" cy="5410200"/>
          </a:xfrm>
        </p:spPr>
        <p:txBody>
          <a:bodyPr>
            <a:noAutofit/>
          </a:bodyPr>
          <a:lstStyle/>
          <a:p>
            <a:pPr marL="0" indent="0">
              <a:lnSpc>
                <a:spcPct val="150000"/>
              </a:lnSpc>
              <a:buNone/>
            </a:pPr>
            <a:r>
              <a:rPr lang="en-US" sz="1800" b="1" dirty="0" smtClean="0">
                <a:solidFill>
                  <a:srgbClr val="00B0F0"/>
                </a:solidFill>
                <a:cs typeface="Times New Roman" pitchFamily="18" charset="0"/>
              </a:rPr>
              <a:t>Performance  parameters </a:t>
            </a:r>
          </a:p>
          <a:p>
            <a:pPr algn="just">
              <a:lnSpc>
                <a:spcPct val="150000"/>
              </a:lnSpc>
              <a:buFont typeface="Wingdings" pitchFamily="2" charset="2"/>
              <a:buChar char="v"/>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metric of optimization is the cost of path between the nodes. The total cost is the sum of </a:t>
            </a:r>
            <a:r>
              <a:rPr lang="en-US" sz="1800" dirty="0" smtClean="0">
                <a:latin typeface="Times New Roman" pitchFamily="18" charset="0"/>
                <a:cs typeface="Times New Roman" pitchFamily="18" charset="0"/>
              </a:rPr>
              <a:t>cost </a:t>
            </a:r>
            <a:r>
              <a:rPr lang="en-US" sz="1800" dirty="0">
                <a:latin typeface="Times New Roman" pitchFamily="18" charset="0"/>
                <a:cs typeface="Times New Roman" pitchFamily="18" charset="0"/>
              </a:rPr>
              <a:t>of individual hops. </a:t>
            </a:r>
            <a:endParaRPr lang="en-US" sz="1800" dirty="0" smtClean="0">
              <a:latin typeface="Times New Roman" pitchFamily="18" charset="0"/>
              <a:cs typeface="Times New Roman" pitchFamily="18" charset="0"/>
            </a:endParaRPr>
          </a:p>
          <a:p>
            <a:pPr algn="just">
              <a:lnSpc>
                <a:spcPct val="150000"/>
              </a:lnSpc>
              <a:buFont typeface="Wingdings" pitchFamily="2" charset="2"/>
              <a:buChar char="v"/>
            </a:pPr>
            <a:r>
              <a:rPr lang="en-US" sz="1800" dirty="0" smtClean="0">
                <a:latin typeface="Times New Roman" pitchFamily="18" charset="0"/>
                <a:cs typeface="Times New Roman" pitchFamily="18" charset="0"/>
              </a:rPr>
              <a:t>Feasible path </a:t>
            </a:r>
          </a:p>
          <a:p>
            <a:pPr algn="just">
              <a:lnSpc>
                <a:spcPct val="150000"/>
              </a:lnSpc>
              <a:buFont typeface="Wingdings" pitchFamily="2" charset="2"/>
              <a:buChar char="v"/>
            </a:pPr>
            <a:r>
              <a:rPr lang="en-US" sz="1800" dirty="0" smtClean="0">
                <a:latin typeface="Times New Roman" pitchFamily="18" charset="0"/>
                <a:cs typeface="Times New Roman" pitchFamily="18" charset="0"/>
              </a:rPr>
              <a:t>Chromosomes length </a:t>
            </a:r>
          </a:p>
          <a:p>
            <a:pPr>
              <a:lnSpc>
                <a:spcPct val="150000"/>
              </a:lnSpc>
            </a:pPr>
            <a:endParaRPr lang="en-US" sz="1800"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Title 1"/>
          <p:cNvSpPr>
            <a:spLocks noGrp="1"/>
          </p:cNvSpPr>
          <p:nvPr>
            <p:ph type="title"/>
          </p:nvPr>
        </p:nvSpPr>
        <p:spPr>
          <a:xfrm>
            <a:off x="457200" y="838200"/>
            <a:ext cx="8229600" cy="579438"/>
          </a:xfrm>
        </p:spPr>
        <p:txBody>
          <a:bodyPr>
            <a:noAutofit/>
          </a:bodyPr>
          <a:lstStyle/>
          <a:p>
            <a:r>
              <a:rPr lang="en-US" sz="2800" b="1" dirty="0" smtClean="0">
                <a:solidFill>
                  <a:srgbClr val="CC3300"/>
                </a:solidFill>
              </a:rPr>
              <a:t>Methodology</a:t>
            </a:r>
            <a:br>
              <a:rPr lang="en-US" sz="2800" b="1" dirty="0" smtClean="0">
                <a:solidFill>
                  <a:srgbClr val="CC3300"/>
                </a:solidFill>
              </a:rPr>
            </a:br>
            <a:endParaRPr lang="en-US" sz="2800" b="1" dirty="0">
              <a:solidFill>
                <a:srgbClr val="CC3300"/>
              </a:solidFill>
            </a:endParaRPr>
          </a:p>
        </p:txBody>
      </p:sp>
      <p:sp>
        <p:nvSpPr>
          <p:cNvPr id="2" name="Rectangle 1"/>
          <p:cNvSpPr/>
          <p:nvPr/>
        </p:nvSpPr>
        <p:spPr>
          <a:xfrm>
            <a:off x="381000" y="1066800"/>
            <a:ext cx="2165336" cy="507831"/>
          </a:xfrm>
          <a:prstGeom prst="rect">
            <a:avLst/>
          </a:prstGeom>
        </p:spPr>
        <p:txBody>
          <a:bodyPr wrap="none">
            <a:spAutoFit/>
          </a:bodyPr>
          <a:lstStyle/>
          <a:p>
            <a:pPr>
              <a:lnSpc>
                <a:spcPct val="150000"/>
              </a:lnSpc>
            </a:pPr>
            <a:r>
              <a:rPr lang="en-US" b="1" dirty="0">
                <a:solidFill>
                  <a:srgbClr val="92D050"/>
                </a:solidFill>
                <a:cs typeface="Times New Roman" pitchFamily="18" charset="0"/>
              </a:rPr>
              <a:t>2- Genetic Algorithm</a:t>
            </a:r>
          </a:p>
        </p:txBody>
      </p:sp>
    </p:spTree>
    <p:extLst>
      <p:ext uri="{BB962C8B-B14F-4D97-AF65-F5344CB8AC3E}">
        <p14:creationId xmlns:p14="http://schemas.microsoft.com/office/powerpoint/2010/main" val="6143848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2819400" cy="1143000"/>
          </a:xfrm>
        </p:spPr>
        <p:txBody>
          <a:bodyPr>
            <a:normAutofit/>
          </a:bodyPr>
          <a:lstStyle/>
          <a:p>
            <a:r>
              <a:rPr lang="en-US" sz="2400" b="1" dirty="0" smtClean="0">
                <a:solidFill>
                  <a:srgbClr val="92D050"/>
                </a:solidFill>
              </a:rPr>
              <a:t>Flowchart of methodology </a:t>
            </a:r>
            <a:endParaRPr lang="en-US" sz="2400" b="1" dirty="0">
              <a:solidFill>
                <a:srgbClr val="92D050"/>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6893171"/>
              </p:ext>
            </p:extLst>
          </p:nvPr>
        </p:nvGraphicFramePr>
        <p:xfrm>
          <a:off x="4191000" y="533400"/>
          <a:ext cx="3810000" cy="6629400"/>
        </p:xfrm>
        <a:graphic>
          <a:graphicData uri="http://schemas.openxmlformats.org/presentationml/2006/ole">
            <mc:AlternateContent xmlns:mc="http://schemas.openxmlformats.org/markup-compatibility/2006">
              <mc:Choice xmlns:v="urn:schemas-microsoft-com:vml" Requires="v">
                <p:oleObj spid="_x0000_s10324" name="Visio" r:id="rId3" imgW="2796338" imgH="7577847" progId="Visio.Drawing.11">
                  <p:embed/>
                </p:oleObj>
              </mc:Choice>
              <mc:Fallback>
                <p:oleObj name="Visio" r:id="rId3" imgW="2796338" imgH="7577847" progId="Visio.Drawing.11">
                  <p:embed/>
                  <p:pic>
                    <p:nvPicPr>
                      <p:cNvPr id="0" name="Object 4"/>
                      <p:cNvPicPr>
                        <a:picLocks noChangeAspect="1" noChangeArrowheads="1"/>
                      </p:cNvPicPr>
                      <p:nvPr/>
                    </p:nvPicPr>
                    <p:blipFill>
                      <a:blip r:embed="rId4"/>
                      <a:srcRect/>
                      <a:stretch>
                        <a:fillRect/>
                      </a:stretch>
                    </p:blipFill>
                    <p:spPr bwMode="auto">
                      <a:xfrm>
                        <a:off x="4191000" y="533400"/>
                        <a:ext cx="3810000" cy="662940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211904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ja.wallpaperswiki.org/wp-content/uploads/2012/11/%E5%A3%81%E7%B4%99%E3%83%97%E3%83%A9%E3%82%B9%E3%83%9F%E3%83%89DNA%E3%80%81%E3%83%A9%E3%82%A4%E3%83%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 y="-304800"/>
            <a:ext cx="9357361" cy="7058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944562"/>
            <a:ext cx="8229600" cy="579438"/>
          </a:xfrm>
        </p:spPr>
        <p:txBody>
          <a:bodyPr>
            <a:noAutofit/>
          </a:bodyPr>
          <a:lstStyle/>
          <a:p>
            <a:r>
              <a:rPr lang="en-US" sz="2800" b="1" dirty="0" smtClean="0">
                <a:solidFill>
                  <a:srgbClr val="CC3300"/>
                </a:solidFill>
              </a:rPr>
              <a:t>Anchor Paper </a:t>
            </a:r>
            <a:endParaRPr lang="en-US" sz="2800" b="1" dirty="0">
              <a:solidFill>
                <a:srgbClr val="CC3300"/>
              </a:solidFill>
            </a:endParaRPr>
          </a:p>
        </p:txBody>
      </p:sp>
      <p:pic>
        <p:nvPicPr>
          <p:cNvPr id="4" name="Content Placeholder 4" descr="UPM.jpg"/>
          <p:cNvPicPr>
            <a:picLocks noChangeAspect="1"/>
          </p:cNvPicPr>
          <p:nvPr/>
        </p:nvPicPr>
        <p:blipFill>
          <a:blip r:embed="rId3" cstate="print"/>
          <a:stretch>
            <a:fillRect/>
          </a:stretch>
        </p:blipFill>
        <p:spPr>
          <a:xfrm>
            <a:off x="0" y="-157186"/>
            <a:ext cx="9144000" cy="842986"/>
          </a:xfrm>
          <a:prstGeom prst="rect">
            <a:avLst/>
          </a:prstGeom>
        </p:spPr>
      </p:pic>
      <p:sp>
        <p:nvSpPr>
          <p:cNvPr id="3" name="Content Placeholder 2"/>
          <p:cNvSpPr>
            <a:spLocks noGrp="1"/>
          </p:cNvSpPr>
          <p:nvPr>
            <p:ph idx="1"/>
          </p:nvPr>
        </p:nvSpPr>
        <p:spPr>
          <a:xfrm>
            <a:off x="457200" y="1752600"/>
            <a:ext cx="5257800" cy="4373563"/>
          </a:xfrm>
        </p:spPr>
        <p:txBody>
          <a:bodyPr>
            <a:normAutofit/>
          </a:bodyPr>
          <a:lstStyle/>
          <a:p>
            <a:pPr marL="0" indent="0" algn="just">
              <a:lnSpc>
                <a:spcPct val="150000"/>
              </a:lnSpc>
              <a:buNone/>
            </a:pPr>
            <a:r>
              <a:rPr lang="en-US" sz="1800" dirty="0" err="1">
                <a:latin typeface="Times New Roman" pitchFamily="18" charset="0"/>
                <a:ea typeface="Tahoma" pitchFamily="34" charset="0"/>
                <a:cs typeface="Times New Roman" pitchFamily="18" charset="0"/>
              </a:rPr>
              <a:t>Gihan</a:t>
            </a:r>
            <a:r>
              <a:rPr lang="en-US" sz="1800" dirty="0">
                <a:latin typeface="Times New Roman" pitchFamily="18" charset="0"/>
                <a:ea typeface="Tahoma" pitchFamily="34" charset="0"/>
                <a:cs typeface="Times New Roman" pitchFamily="18" charset="0"/>
              </a:rPr>
              <a:t> </a:t>
            </a:r>
            <a:r>
              <a:rPr lang="en-US" sz="1800" dirty="0" err="1">
                <a:latin typeface="Times New Roman" pitchFamily="18" charset="0"/>
                <a:ea typeface="Tahoma" pitchFamily="34" charset="0"/>
                <a:cs typeface="Times New Roman" pitchFamily="18" charset="0"/>
              </a:rPr>
              <a:t>Nagib</a:t>
            </a:r>
            <a:r>
              <a:rPr lang="en-US" sz="1800" dirty="0">
                <a:latin typeface="Times New Roman" pitchFamily="18" charset="0"/>
                <a:ea typeface="Tahoma" pitchFamily="34" charset="0"/>
                <a:cs typeface="Times New Roman" pitchFamily="18" charset="0"/>
              </a:rPr>
              <a:t> and </a:t>
            </a:r>
            <a:r>
              <a:rPr lang="en-US" sz="1800" dirty="0" err="1">
                <a:latin typeface="Times New Roman" pitchFamily="18" charset="0"/>
                <a:ea typeface="Tahoma" pitchFamily="34" charset="0"/>
                <a:cs typeface="Times New Roman" pitchFamily="18" charset="0"/>
              </a:rPr>
              <a:t>Wahied</a:t>
            </a:r>
            <a:r>
              <a:rPr lang="en-US" sz="1800" dirty="0">
                <a:latin typeface="Times New Roman" pitchFamily="18" charset="0"/>
                <a:ea typeface="Tahoma" pitchFamily="34" charset="0"/>
                <a:cs typeface="Times New Roman" pitchFamily="18" charset="0"/>
              </a:rPr>
              <a:t> G. Ali . </a:t>
            </a:r>
            <a:r>
              <a:rPr lang="en-US" sz="1800" dirty="0" smtClean="0">
                <a:latin typeface="Times New Roman" pitchFamily="18" charset="0"/>
                <a:ea typeface="Tahoma" pitchFamily="34" charset="0"/>
                <a:cs typeface="Times New Roman" pitchFamily="18" charset="0"/>
              </a:rPr>
              <a:t>“Network </a:t>
            </a:r>
            <a:r>
              <a:rPr lang="en-US" sz="1800" dirty="0">
                <a:latin typeface="Times New Roman" pitchFamily="18" charset="0"/>
                <a:ea typeface="Tahoma" pitchFamily="34" charset="0"/>
                <a:cs typeface="Times New Roman" pitchFamily="18" charset="0"/>
              </a:rPr>
              <a:t>Routing Protocol using Genetic Algorithms</a:t>
            </a:r>
            <a:r>
              <a:rPr lang="en-US" sz="1800" dirty="0" smtClean="0">
                <a:latin typeface="Times New Roman" pitchFamily="18" charset="0"/>
                <a:ea typeface="Tahoma" pitchFamily="34" charset="0"/>
                <a:cs typeface="Times New Roman" pitchFamily="18" charset="0"/>
              </a:rPr>
              <a:t>”. </a:t>
            </a:r>
            <a:r>
              <a:rPr lang="en-US" sz="1800" dirty="0">
                <a:latin typeface="Times New Roman" pitchFamily="18" charset="0"/>
                <a:ea typeface="Tahoma" pitchFamily="34" charset="0"/>
                <a:cs typeface="Times New Roman" pitchFamily="18" charset="0"/>
              </a:rPr>
              <a:t>International Journal of Electrical &amp; Computer </a:t>
            </a:r>
            <a:r>
              <a:rPr lang="en-US" sz="1800" dirty="0" smtClean="0">
                <a:latin typeface="Times New Roman" pitchFamily="18" charset="0"/>
                <a:ea typeface="Tahoma" pitchFamily="34" charset="0"/>
                <a:cs typeface="Times New Roman" pitchFamily="18" charset="0"/>
              </a:rPr>
              <a:t>Sciences IJECS-IJENS.(2010)</a:t>
            </a:r>
            <a:endParaRPr lang="en-US" sz="1800" dirty="0">
              <a:latin typeface="Times New Roman" pitchFamily="18" charset="0"/>
              <a:ea typeface="Tahoma" pitchFamily="34" charset="0"/>
              <a:cs typeface="Times New Roman" pitchFamily="18" charset="0"/>
            </a:endParaRPr>
          </a:p>
        </p:txBody>
      </p:sp>
    </p:spTree>
    <p:extLst>
      <p:ext uri="{BB962C8B-B14F-4D97-AF65-F5344CB8AC3E}">
        <p14:creationId xmlns:p14="http://schemas.microsoft.com/office/powerpoint/2010/main" val="887739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a:solidFill>
                  <a:srgbClr val="CC3300"/>
                </a:solidFill>
              </a:rPr>
              <a:t>Proposed Method</a:t>
            </a:r>
          </a:p>
        </p:txBody>
      </p:sp>
      <p:sp>
        <p:nvSpPr>
          <p:cNvPr id="3" name="Content Placeholder 2"/>
          <p:cNvSpPr>
            <a:spLocks noGrp="1"/>
          </p:cNvSpPr>
          <p:nvPr>
            <p:ph idx="1"/>
          </p:nvPr>
        </p:nvSpPr>
        <p:spPr>
          <a:xfrm>
            <a:off x="457200" y="1951037"/>
            <a:ext cx="8229600" cy="4525963"/>
          </a:xfrm>
        </p:spPr>
        <p:txBody>
          <a:bodyPr>
            <a:normAutofit/>
          </a:bodyPr>
          <a:lstStyle/>
          <a:p>
            <a:pPr algn="just">
              <a:buFont typeface="Wingdings" pitchFamily="2" charset="2"/>
              <a:buChar char="v"/>
            </a:pPr>
            <a:r>
              <a:rPr lang="en-US" sz="1800" dirty="0" smtClean="0">
                <a:latin typeface="Times New Roman" pitchFamily="18" charset="0"/>
                <a:cs typeface="Times New Roman" pitchFamily="18" charset="0"/>
              </a:rPr>
              <a:t>At </a:t>
            </a:r>
            <a:r>
              <a:rPr lang="en-US" sz="1800" dirty="0">
                <a:latin typeface="Times New Roman" pitchFamily="18" charset="0"/>
                <a:cs typeface="Times New Roman" pitchFamily="18" charset="0"/>
              </a:rPr>
              <a:t>the beginning a random population of strings is generated which represents admissible (feasible) or un-admissible (unfeasible) solutions</a:t>
            </a:r>
            <a:r>
              <a:rPr lang="en-US" sz="1800" dirty="0" smtClean="0">
                <a:latin typeface="Times New Roman" pitchFamily="18" charset="0"/>
                <a:cs typeface="Times New Roman" pitchFamily="18" charset="0"/>
              </a:rPr>
              <a:t>.</a:t>
            </a:r>
          </a:p>
          <a:p>
            <a:pPr algn="just"/>
            <a:endParaRPr lang="en-US" sz="1800" dirty="0">
              <a:latin typeface="Times New Roman" pitchFamily="18" charset="0"/>
              <a:cs typeface="Times New Roman" pitchFamily="18" charset="0"/>
            </a:endParaRPr>
          </a:p>
          <a:p>
            <a:pPr algn="just"/>
            <a:endParaRPr lang="en-US" sz="1800" dirty="0">
              <a:latin typeface="Times New Roman" pitchFamily="18" charset="0"/>
              <a:cs typeface="Times New Roman" pitchFamily="18" charset="0"/>
            </a:endParaRPr>
          </a:p>
          <a:p>
            <a:pPr marL="68580" indent="0" algn="just">
              <a:buNone/>
            </a:pPr>
            <a:r>
              <a:rPr lang="en-US" sz="1800" dirty="0">
                <a:solidFill>
                  <a:srgbClr val="FF0066"/>
                </a:solidFill>
                <a:latin typeface="Times New Roman" pitchFamily="18" charset="0"/>
                <a:cs typeface="Times New Roman" pitchFamily="18" charset="0"/>
              </a:rPr>
              <a:t>Un-admissible (unfeasible)        </a:t>
            </a:r>
            <a:r>
              <a:rPr lang="en-US" sz="1800" dirty="0">
                <a:latin typeface="Times New Roman" pitchFamily="18" charset="0"/>
                <a:cs typeface="Times New Roman" pitchFamily="18" charset="0"/>
              </a:rPr>
              <a:t>solutions are strings that cannot reach the destination. That means, the string solution would lead to a path without link between nodes (zero fitness).</a:t>
            </a:r>
          </a:p>
          <a:p>
            <a:pPr marL="68580" indent="0" algn="just">
              <a:buNone/>
            </a:pPr>
            <a:r>
              <a:rPr lang="en-US" sz="1800" dirty="0">
                <a:solidFill>
                  <a:srgbClr val="FF0066"/>
                </a:solidFill>
                <a:latin typeface="Times New Roman" pitchFamily="18" charset="0"/>
                <a:cs typeface="Times New Roman" pitchFamily="18" charset="0"/>
              </a:rPr>
              <a:t>Admissible (feasible)            </a:t>
            </a:r>
            <a:r>
              <a:rPr lang="en-US" sz="1800" dirty="0">
                <a:latin typeface="Times New Roman" pitchFamily="18" charset="0"/>
                <a:cs typeface="Times New Roman" pitchFamily="18" charset="0"/>
              </a:rPr>
              <a:t>solutions are strings that can reach the target.</a:t>
            </a:r>
          </a:p>
          <a:p>
            <a:endParaRPr lang="en-US" sz="1800"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cxnSp>
        <p:nvCxnSpPr>
          <p:cNvPr id="6" name="Straight Arrow Connector 5"/>
          <p:cNvCxnSpPr/>
          <p:nvPr/>
        </p:nvCxnSpPr>
        <p:spPr>
          <a:xfrm>
            <a:off x="3176954" y="3429000"/>
            <a:ext cx="40444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 name="Straight Arrow Connector 6"/>
          <p:cNvCxnSpPr/>
          <p:nvPr/>
        </p:nvCxnSpPr>
        <p:spPr>
          <a:xfrm>
            <a:off x="2681654" y="4343400"/>
            <a:ext cx="5334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2873087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UPM.jpg"/>
          <p:cNvPicPr>
            <a:picLocks noChangeAspect="1"/>
          </p:cNvPicPr>
          <p:nvPr/>
        </p:nvPicPr>
        <p:blipFill>
          <a:blip r:embed="rId2" cstate="print"/>
          <a:stretch>
            <a:fillRect/>
          </a:stretch>
        </p:blipFill>
        <p:spPr>
          <a:xfrm>
            <a:off x="0" y="-381000"/>
            <a:ext cx="9144000" cy="842986"/>
          </a:xfrm>
          <a:prstGeom prst="rect">
            <a:avLst/>
          </a:prstGeom>
        </p:spPr>
      </p:pic>
      <p:sp>
        <p:nvSpPr>
          <p:cNvPr id="5" name="Title 1"/>
          <p:cNvSpPr txBox="1">
            <a:spLocks/>
          </p:cNvSpPr>
          <p:nvPr/>
        </p:nvSpPr>
        <p:spPr>
          <a:xfrm>
            <a:off x="381000" y="824143"/>
            <a:ext cx="3733800" cy="6858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400" b="1" dirty="0" smtClean="0">
                <a:solidFill>
                  <a:srgbClr val="CC3300"/>
                </a:solidFill>
              </a:rPr>
              <a:t>Network Topology </a:t>
            </a:r>
            <a:endParaRPr lang="en-US" sz="2400" b="1" dirty="0">
              <a:solidFill>
                <a:srgbClr val="CC3300"/>
              </a:solidFill>
            </a:endParaRPr>
          </a:p>
        </p:txBody>
      </p:sp>
      <p:sp>
        <p:nvSpPr>
          <p:cNvPr id="7" name="Oval 6"/>
          <p:cNvSpPr/>
          <p:nvPr/>
        </p:nvSpPr>
        <p:spPr>
          <a:xfrm>
            <a:off x="6453185" y="290743"/>
            <a:ext cx="800817"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dirty="0" smtClean="0">
                <a:solidFill>
                  <a:schemeClr val="bg1">
                    <a:lumMod val="95000"/>
                    <a:lumOff val="5000"/>
                  </a:schemeClr>
                </a:solidFill>
              </a:rPr>
              <a:t>nod1</a:t>
            </a:r>
            <a:endParaRPr lang="en-US" sz="1400" dirty="0">
              <a:solidFill>
                <a:schemeClr val="bg1">
                  <a:lumMod val="95000"/>
                  <a:lumOff val="5000"/>
                </a:schemeClr>
              </a:solidFill>
            </a:endParaRPr>
          </a:p>
        </p:txBody>
      </p:sp>
      <p:sp>
        <p:nvSpPr>
          <p:cNvPr id="8" name="Oval 7"/>
          <p:cNvSpPr/>
          <p:nvPr/>
        </p:nvSpPr>
        <p:spPr>
          <a:xfrm>
            <a:off x="4648200" y="11289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n2</a:t>
            </a:r>
            <a:endParaRPr lang="en-US" dirty="0">
              <a:solidFill>
                <a:schemeClr val="bg1">
                  <a:lumMod val="95000"/>
                  <a:lumOff val="5000"/>
                </a:schemeClr>
              </a:solidFill>
            </a:endParaRPr>
          </a:p>
        </p:txBody>
      </p:sp>
      <p:sp>
        <p:nvSpPr>
          <p:cNvPr id="9" name="Oval 8"/>
          <p:cNvSpPr/>
          <p:nvPr/>
        </p:nvSpPr>
        <p:spPr>
          <a:xfrm>
            <a:off x="4698274" y="23481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n4</a:t>
            </a:r>
            <a:endParaRPr lang="en-US" dirty="0">
              <a:solidFill>
                <a:schemeClr val="bg1">
                  <a:lumMod val="95000"/>
                  <a:lumOff val="5000"/>
                </a:schemeClr>
              </a:solidFill>
            </a:endParaRPr>
          </a:p>
        </p:txBody>
      </p:sp>
      <p:sp>
        <p:nvSpPr>
          <p:cNvPr id="10" name="Oval 9"/>
          <p:cNvSpPr/>
          <p:nvPr/>
        </p:nvSpPr>
        <p:spPr>
          <a:xfrm>
            <a:off x="4876800" y="36435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n6</a:t>
            </a:r>
            <a:endParaRPr lang="en-US" dirty="0">
              <a:solidFill>
                <a:schemeClr val="bg1">
                  <a:lumMod val="95000"/>
                  <a:lumOff val="5000"/>
                </a:schemeClr>
              </a:solidFill>
            </a:endParaRPr>
          </a:p>
        </p:txBody>
      </p:sp>
      <p:cxnSp>
        <p:nvCxnSpPr>
          <p:cNvPr id="12" name="Straight Connector 11"/>
          <p:cNvCxnSpPr>
            <a:stCxn id="7" idx="5"/>
          </p:cNvCxnSpPr>
          <p:nvPr/>
        </p:nvCxnSpPr>
        <p:spPr>
          <a:xfrm>
            <a:off x="7136725" y="746028"/>
            <a:ext cx="855030" cy="994430"/>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7" idx="3"/>
            <a:endCxn id="8" idx="6"/>
          </p:cNvCxnSpPr>
          <p:nvPr/>
        </p:nvCxnSpPr>
        <p:spPr>
          <a:xfrm flipH="1">
            <a:off x="5334000" y="746028"/>
            <a:ext cx="1236462" cy="64961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p:cNvCxnSpPr/>
          <p:nvPr/>
        </p:nvCxnSpPr>
        <p:spPr>
          <a:xfrm>
            <a:off x="8153400" y="2195743"/>
            <a:ext cx="0" cy="304800"/>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8227423" y="3033943"/>
            <a:ext cx="2177" cy="53340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p:cNvCxnSpPr/>
          <p:nvPr/>
        </p:nvCxnSpPr>
        <p:spPr>
          <a:xfrm flipV="1">
            <a:off x="8229600" y="4100743"/>
            <a:ext cx="0" cy="7620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a:endCxn id="26" idx="3"/>
          </p:cNvCxnSpPr>
          <p:nvPr/>
        </p:nvCxnSpPr>
        <p:spPr>
          <a:xfrm flipV="1">
            <a:off x="7274228" y="5356128"/>
            <a:ext cx="751005" cy="107585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p:cNvCxnSpPr/>
          <p:nvPr/>
        </p:nvCxnSpPr>
        <p:spPr>
          <a:xfrm flipH="1" flipV="1">
            <a:off x="5724246" y="5927629"/>
            <a:ext cx="867054" cy="706557"/>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flipH="1">
            <a:off x="5724246" y="5129443"/>
            <a:ext cx="2276754" cy="6096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p:cNvCxnSpPr>
            <a:stCxn id="10" idx="4"/>
            <a:endCxn id="23" idx="0"/>
          </p:cNvCxnSpPr>
          <p:nvPr/>
        </p:nvCxnSpPr>
        <p:spPr>
          <a:xfrm>
            <a:off x="5219700" y="4176943"/>
            <a:ext cx="377335" cy="129540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p:cNvCxnSpPr>
            <a:stCxn id="8" idx="4"/>
            <a:endCxn id="9" idx="0"/>
          </p:cNvCxnSpPr>
          <p:nvPr/>
        </p:nvCxnSpPr>
        <p:spPr>
          <a:xfrm>
            <a:off x="4991100" y="1662343"/>
            <a:ext cx="50074" cy="68580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p:cNvCxnSpPr>
            <a:endCxn id="10" idx="0"/>
          </p:cNvCxnSpPr>
          <p:nvPr/>
        </p:nvCxnSpPr>
        <p:spPr>
          <a:xfrm>
            <a:off x="5105400" y="2881543"/>
            <a:ext cx="114300" cy="762000"/>
          </a:xfrm>
          <a:prstGeom prst="line">
            <a:avLst/>
          </a:prstGeom>
        </p:spPr>
        <p:style>
          <a:lnRef idx="2">
            <a:schemeClr val="dk1"/>
          </a:lnRef>
          <a:fillRef idx="0">
            <a:schemeClr val="dk1"/>
          </a:fillRef>
          <a:effectRef idx="1">
            <a:schemeClr val="dk1"/>
          </a:effectRef>
          <a:fontRef idx="minor">
            <a:schemeClr val="tx1"/>
          </a:fontRef>
        </p:style>
      </p:cxnSp>
      <p:sp>
        <p:nvSpPr>
          <p:cNvPr id="23" name="Oval 22"/>
          <p:cNvSpPr/>
          <p:nvPr/>
        </p:nvSpPr>
        <p:spPr>
          <a:xfrm>
            <a:off x="5254135" y="54723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n8</a:t>
            </a:r>
            <a:endParaRPr lang="en-US" dirty="0">
              <a:solidFill>
                <a:schemeClr val="bg1">
                  <a:lumMod val="95000"/>
                  <a:lumOff val="5000"/>
                </a:schemeClr>
              </a:solidFill>
            </a:endParaRPr>
          </a:p>
        </p:txBody>
      </p:sp>
      <p:sp>
        <p:nvSpPr>
          <p:cNvPr id="24" name="Oval 23"/>
          <p:cNvSpPr/>
          <p:nvPr/>
        </p:nvSpPr>
        <p:spPr>
          <a:xfrm>
            <a:off x="6553200" y="6248400"/>
            <a:ext cx="800100" cy="57191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dirty="0" smtClean="0">
                <a:solidFill>
                  <a:schemeClr val="bg1">
                    <a:lumMod val="95000"/>
                    <a:lumOff val="5000"/>
                  </a:schemeClr>
                </a:solidFill>
              </a:rPr>
              <a:t>n10</a:t>
            </a:r>
            <a:endParaRPr lang="en-US" dirty="0">
              <a:solidFill>
                <a:schemeClr val="bg1">
                  <a:lumMod val="95000"/>
                  <a:lumOff val="5000"/>
                </a:schemeClr>
              </a:solidFill>
            </a:endParaRPr>
          </a:p>
        </p:txBody>
      </p:sp>
      <p:sp>
        <p:nvSpPr>
          <p:cNvPr id="25" name="Oval 24"/>
          <p:cNvSpPr/>
          <p:nvPr/>
        </p:nvSpPr>
        <p:spPr>
          <a:xfrm>
            <a:off x="7886700" y="35673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n7</a:t>
            </a:r>
            <a:endParaRPr lang="en-US" dirty="0">
              <a:solidFill>
                <a:schemeClr val="bg1">
                  <a:lumMod val="95000"/>
                  <a:lumOff val="5000"/>
                </a:schemeClr>
              </a:solidFill>
            </a:endParaRPr>
          </a:p>
        </p:txBody>
      </p:sp>
      <p:sp>
        <p:nvSpPr>
          <p:cNvPr id="26" name="Oval 25"/>
          <p:cNvSpPr/>
          <p:nvPr/>
        </p:nvSpPr>
        <p:spPr>
          <a:xfrm>
            <a:off x="7924800" y="49008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n9</a:t>
            </a:r>
            <a:endParaRPr lang="en-US" dirty="0">
              <a:solidFill>
                <a:schemeClr val="bg1">
                  <a:lumMod val="95000"/>
                  <a:lumOff val="5000"/>
                </a:schemeClr>
              </a:solidFill>
            </a:endParaRPr>
          </a:p>
        </p:txBody>
      </p:sp>
      <p:sp>
        <p:nvSpPr>
          <p:cNvPr id="27" name="Oval 26"/>
          <p:cNvSpPr/>
          <p:nvPr/>
        </p:nvSpPr>
        <p:spPr>
          <a:xfrm>
            <a:off x="7884523" y="2526669"/>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n5</a:t>
            </a:r>
            <a:endParaRPr lang="en-US" dirty="0">
              <a:solidFill>
                <a:schemeClr val="bg1">
                  <a:lumMod val="95000"/>
                  <a:lumOff val="5000"/>
                </a:schemeClr>
              </a:solidFill>
            </a:endParaRPr>
          </a:p>
        </p:txBody>
      </p:sp>
      <p:sp>
        <p:nvSpPr>
          <p:cNvPr id="28" name="Oval 27"/>
          <p:cNvSpPr/>
          <p:nvPr/>
        </p:nvSpPr>
        <p:spPr>
          <a:xfrm>
            <a:off x="7686671" y="1662343"/>
            <a:ext cx="685800" cy="53340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solidFill>
                  <a:schemeClr val="bg1">
                    <a:lumMod val="95000"/>
                    <a:lumOff val="5000"/>
                  </a:schemeClr>
                </a:solidFill>
              </a:rPr>
              <a:t>n3</a:t>
            </a:r>
            <a:endParaRPr lang="en-US" dirty="0">
              <a:solidFill>
                <a:schemeClr val="bg1">
                  <a:lumMod val="95000"/>
                  <a:lumOff val="5000"/>
                </a:schemeClr>
              </a:solidFill>
            </a:endParaRPr>
          </a:p>
        </p:txBody>
      </p:sp>
      <p:cxnSp>
        <p:nvCxnSpPr>
          <p:cNvPr id="29" name="Straight Connector 28"/>
          <p:cNvCxnSpPr>
            <a:endCxn id="28" idx="1"/>
          </p:cNvCxnSpPr>
          <p:nvPr/>
        </p:nvCxnSpPr>
        <p:spPr>
          <a:xfrm>
            <a:off x="5334000" y="1395643"/>
            <a:ext cx="2453104" cy="34481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stCxn id="9" idx="6"/>
            <a:endCxn id="25" idx="2"/>
          </p:cNvCxnSpPr>
          <p:nvPr/>
        </p:nvCxnSpPr>
        <p:spPr>
          <a:xfrm>
            <a:off x="5384074" y="2614843"/>
            <a:ext cx="2502626" cy="121920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p:cNvCxnSpPr>
            <a:stCxn id="27" idx="2"/>
            <a:endCxn id="10" idx="7"/>
          </p:cNvCxnSpPr>
          <p:nvPr/>
        </p:nvCxnSpPr>
        <p:spPr>
          <a:xfrm flipH="1">
            <a:off x="5462167" y="2793369"/>
            <a:ext cx="2422356" cy="928289"/>
          </a:xfrm>
          <a:prstGeom prst="line">
            <a:avLst/>
          </a:prstGeom>
        </p:spPr>
        <p:style>
          <a:lnRef idx="2">
            <a:schemeClr val="dk1"/>
          </a:lnRef>
          <a:fillRef idx="0">
            <a:schemeClr val="dk1"/>
          </a:fillRef>
          <a:effectRef idx="1">
            <a:schemeClr val="dk1"/>
          </a:effectRef>
          <a:fontRef idx="minor">
            <a:schemeClr val="tx1"/>
          </a:fontRef>
        </p:style>
      </p:cxnSp>
      <p:sp>
        <p:nvSpPr>
          <p:cNvPr id="32" name="Rectangle 31"/>
          <p:cNvSpPr/>
          <p:nvPr/>
        </p:nvSpPr>
        <p:spPr>
          <a:xfrm>
            <a:off x="5724246" y="746028"/>
            <a:ext cx="399468" cy="369332"/>
          </a:xfrm>
          <a:prstGeom prst="rect">
            <a:avLst/>
          </a:prstGeom>
        </p:spPr>
        <p:txBody>
          <a:bodyPr wrap="none">
            <a:spAutoFit/>
          </a:bodyPr>
          <a:lstStyle/>
          <a:p>
            <a:r>
              <a:rPr lang="en-US" dirty="0" smtClean="0"/>
              <a:t>15</a:t>
            </a:r>
            <a:endParaRPr lang="en-US" dirty="0"/>
          </a:p>
        </p:txBody>
      </p:sp>
      <p:sp>
        <p:nvSpPr>
          <p:cNvPr id="33" name="Rectangle 32"/>
          <p:cNvSpPr/>
          <p:nvPr/>
        </p:nvSpPr>
        <p:spPr>
          <a:xfrm>
            <a:off x="7517316" y="833114"/>
            <a:ext cx="407484" cy="369332"/>
          </a:xfrm>
          <a:prstGeom prst="rect">
            <a:avLst/>
          </a:prstGeom>
        </p:spPr>
        <p:txBody>
          <a:bodyPr wrap="none">
            <a:spAutoFit/>
          </a:bodyPr>
          <a:lstStyle/>
          <a:p>
            <a:r>
              <a:rPr lang="en-US" dirty="0" smtClean="0"/>
              <a:t>10</a:t>
            </a:r>
            <a:endParaRPr lang="en-US" dirty="0"/>
          </a:p>
        </p:txBody>
      </p:sp>
      <p:sp>
        <p:nvSpPr>
          <p:cNvPr id="34" name="Rectangle 33"/>
          <p:cNvSpPr/>
          <p:nvPr/>
        </p:nvSpPr>
        <p:spPr>
          <a:xfrm>
            <a:off x="6492374" y="1371126"/>
            <a:ext cx="288862" cy="369332"/>
          </a:xfrm>
          <a:prstGeom prst="rect">
            <a:avLst/>
          </a:prstGeom>
        </p:spPr>
        <p:txBody>
          <a:bodyPr wrap="none">
            <a:spAutoFit/>
          </a:bodyPr>
          <a:lstStyle/>
          <a:p>
            <a:r>
              <a:rPr lang="en-US" dirty="0" smtClean="0"/>
              <a:t>3</a:t>
            </a:r>
            <a:endParaRPr lang="en-US" dirty="0"/>
          </a:p>
        </p:txBody>
      </p:sp>
      <p:sp>
        <p:nvSpPr>
          <p:cNvPr id="35" name="Rectangle 34"/>
          <p:cNvSpPr/>
          <p:nvPr/>
        </p:nvSpPr>
        <p:spPr>
          <a:xfrm>
            <a:off x="8229600" y="2195743"/>
            <a:ext cx="306494" cy="369332"/>
          </a:xfrm>
          <a:prstGeom prst="rect">
            <a:avLst/>
          </a:prstGeom>
        </p:spPr>
        <p:txBody>
          <a:bodyPr wrap="none">
            <a:spAutoFit/>
          </a:bodyPr>
          <a:lstStyle/>
          <a:p>
            <a:r>
              <a:rPr lang="en-US" dirty="0" smtClean="0"/>
              <a:t>9</a:t>
            </a:r>
            <a:endParaRPr lang="en-US" dirty="0"/>
          </a:p>
        </p:txBody>
      </p:sp>
      <p:sp>
        <p:nvSpPr>
          <p:cNvPr id="36" name="Rectangle 35"/>
          <p:cNvSpPr/>
          <p:nvPr/>
        </p:nvSpPr>
        <p:spPr>
          <a:xfrm>
            <a:off x="4698274" y="1826411"/>
            <a:ext cx="303288" cy="369332"/>
          </a:xfrm>
          <a:prstGeom prst="rect">
            <a:avLst/>
          </a:prstGeom>
        </p:spPr>
        <p:txBody>
          <a:bodyPr wrap="none">
            <a:spAutoFit/>
          </a:bodyPr>
          <a:lstStyle/>
          <a:p>
            <a:r>
              <a:rPr lang="en-US" dirty="0" smtClean="0"/>
              <a:t>8</a:t>
            </a:r>
            <a:endParaRPr lang="en-US" dirty="0"/>
          </a:p>
        </p:txBody>
      </p:sp>
      <p:sp>
        <p:nvSpPr>
          <p:cNvPr id="37" name="Rectangle 36"/>
          <p:cNvSpPr/>
          <p:nvPr/>
        </p:nvSpPr>
        <p:spPr>
          <a:xfrm>
            <a:off x="7850112" y="5911575"/>
            <a:ext cx="303288" cy="369332"/>
          </a:xfrm>
          <a:prstGeom prst="rect">
            <a:avLst/>
          </a:prstGeom>
        </p:spPr>
        <p:txBody>
          <a:bodyPr wrap="none">
            <a:spAutoFit/>
          </a:bodyPr>
          <a:lstStyle/>
          <a:p>
            <a:r>
              <a:rPr lang="en-US" dirty="0" smtClean="0"/>
              <a:t>8</a:t>
            </a:r>
            <a:endParaRPr lang="en-US" dirty="0"/>
          </a:p>
        </p:txBody>
      </p:sp>
      <p:sp>
        <p:nvSpPr>
          <p:cNvPr id="38" name="Rectangle 37"/>
          <p:cNvSpPr/>
          <p:nvPr/>
        </p:nvSpPr>
        <p:spPr>
          <a:xfrm>
            <a:off x="6553045" y="5101097"/>
            <a:ext cx="407484" cy="369332"/>
          </a:xfrm>
          <a:prstGeom prst="rect">
            <a:avLst/>
          </a:prstGeom>
        </p:spPr>
        <p:txBody>
          <a:bodyPr wrap="none">
            <a:spAutoFit/>
          </a:bodyPr>
          <a:lstStyle/>
          <a:p>
            <a:r>
              <a:rPr lang="en-US" dirty="0" smtClean="0"/>
              <a:t>10</a:t>
            </a:r>
            <a:endParaRPr lang="en-US" dirty="0"/>
          </a:p>
        </p:txBody>
      </p:sp>
      <p:sp>
        <p:nvSpPr>
          <p:cNvPr id="39" name="Rectangle 38"/>
          <p:cNvSpPr/>
          <p:nvPr/>
        </p:nvSpPr>
        <p:spPr>
          <a:xfrm>
            <a:off x="8231233" y="4297077"/>
            <a:ext cx="407484" cy="369332"/>
          </a:xfrm>
          <a:prstGeom prst="rect">
            <a:avLst/>
          </a:prstGeom>
        </p:spPr>
        <p:txBody>
          <a:bodyPr wrap="none">
            <a:spAutoFit/>
          </a:bodyPr>
          <a:lstStyle/>
          <a:p>
            <a:r>
              <a:rPr lang="en-US" dirty="0" smtClean="0"/>
              <a:t>10</a:t>
            </a:r>
            <a:endParaRPr lang="en-US" dirty="0"/>
          </a:p>
        </p:txBody>
      </p:sp>
      <p:sp>
        <p:nvSpPr>
          <p:cNvPr id="40" name="Rectangle 39"/>
          <p:cNvSpPr/>
          <p:nvPr/>
        </p:nvSpPr>
        <p:spPr>
          <a:xfrm>
            <a:off x="5939935" y="2500543"/>
            <a:ext cx="295274" cy="369332"/>
          </a:xfrm>
          <a:prstGeom prst="rect">
            <a:avLst/>
          </a:prstGeom>
        </p:spPr>
        <p:txBody>
          <a:bodyPr wrap="none">
            <a:spAutoFit/>
          </a:bodyPr>
          <a:lstStyle/>
          <a:p>
            <a:r>
              <a:rPr lang="en-US" dirty="0" smtClean="0"/>
              <a:t>5</a:t>
            </a:r>
            <a:endParaRPr lang="en-US" dirty="0"/>
          </a:p>
        </p:txBody>
      </p:sp>
      <p:sp>
        <p:nvSpPr>
          <p:cNvPr id="41" name="Rectangle 40"/>
          <p:cNvSpPr/>
          <p:nvPr/>
        </p:nvSpPr>
        <p:spPr>
          <a:xfrm>
            <a:off x="6185880" y="3390841"/>
            <a:ext cx="306494" cy="369332"/>
          </a:xfrm>
          <a:prstGeom prst="rect">
            <a:avLst/>
          </a:prstGeom>
        </p:spPr>
        <p:txBody>
          <a:bodyPr wrap="none">
            <a:spAutoFit/>
          </a:bodyPr>
          <a:lstStyle/>
          <a:p>
            <a:r>
              <a:rPr lang="en-US" dirty="0" smtClean="0"/>
              <a:t>6</a:t>
            </a:r>
            <a:endParaRPr lang="en-US" dirty="0"/>
          </a:p>
        </p:txBody>
      </p:sp>
      <p:sp>
        <p:nvSpPr>
          <p:cNvPr id="42" name="Rectangle 41"/>
          <p:cNvSpPr/>
          <p:nvPr/>
        </p:nvSpPr>
        <p:spPr>
          <a:xfrm>
            <a:off x="8224834" y="3173127"/>
            <a:ext cx="303288" cy="369332"/>
          </a:xfrm>
          <a:prstGeom prst="rect">
            <a:avLst/>
          </a:prstGeom>
        </p:spPr>
        <p:txBody>
          <a:bodyPr wrap="none">
            <a:spAutoFit/>
          </a:bodyPr>
          <a:lstStyle/>
          <a:p>
            <a:r>
              <a:rPr lang="en-US" dirty="0" smtClean="0"/>
              <a:t>2</a:t>
            </a:r>
            <a:endParaRPr lang="en-US" dirty="0"/>
          </a:p>
        </p:txBody>
      </p:sp>
      <p:sp>
        <p:nvSpPr>
          <p:cNvPr id="43" name="Rectangle 42"/>
          <p:cNvSpPr/>
          <p:nvPr/>
        </p:nvSpPr>
        <p:spPr>
          <a:xfrm>
            <a:off x="4695826" y="3156798"/>
            <a:ext cx="284052" cy="369332"/>
          </a:xfrm>
          <a:prstGeom prst="rect">
            <a:avLst/>
          </a:prstGeom>
        </p:spPr>
        <p:txBody>
          <a:bodyPr wrap="none">
            <a:spAutoFit/>
          </a:bodyPr>
          <a:lstStyle/>
          <a:p>
            <a:r>
              <a:rPr lang="en-US" dirty="0"/>
              <a:t>7</a:t>
            </a:r>
          </a:p>
        </p:txBody>
      </p:sp>
      <p:sp>
        <p:nvSpPr>
          <p:cNvPr id="44" name="Rectangle 43"/>
          <p:cNvSpPr/>
          <p:nvPr/>
        </p:nvSpPr>
        <p:spPr>
          <a:xfrm>
            <a:off x="4993666" y="4639977"/>
            <a:ext cx="407484" cy="369332"/>
          </a:xfrm>
          <a:prstGeom prst="rect">
            <a:avLst/>
          </a:prstGeom>
        </p:spPr>
        <p:txBody>
          <a:bodyPr wrap="none">
            <a:spAutoFit/>
          </a:bodyPr>
          <a:lstStyle/>
          <a:p>
            <a:r>
              <a:rPr lang="en-US" dirty="0" smtClean="0"/>
              <a:t>12</a:t>
            </a:r>
            <a:endParaRPr lang="en-US" dirty="0"/>
          </a:p>
        </p:txBody>
      </p:sp>
      <p:sp>
        <p:nvSpPr>
          <p:cNvPr id="45" name="Rectangle 44"/>
          <p:cNvSpPr/>
          <p:nvPr/>
        </p:nvSpPr>
        <p:spPr>
          <a:xfrm>
            <a:off x="5786688" y="6163563"/>
            <a:ext cx="306494" cy="369332"/>
          </a:xfrm>
          <a:prstGeom prst="rect">
            <a:avLst/>
          </a:prstGeom>
        </p:spPr>
        <p:txBody>
          <a:bodyPr wrap="none">
            <a:spAutoFit/>
          </a:bodyPr>
          <a:lstStyle/>
          <a:p>
            <a:r>
              <a:rPr lang="en-US" dirty="0" smtClean="0"/>
              <a:t>6</a:t>
            </a:r>
            <a:endParaRPr lang="en-US" dirty="0"/>
          </a:p>
        </p:txBody>
      </p:sp>
    </p:spTree>
    <p:extLst>
      <p:ext uri="{BB962C8B-B14F-4D97-AF65-F5344CB8AC3E}">
        <p14:creationId xmlns:p14="http://schemas.microsoft.com/office/powerpoint/2010/main" val="745158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12" name="Title 1"/>
          <p:cNvSpPr>
            <a:spLocks noGrp="1"/>
          </p:cNvSpPr>
          <p:nvPr>
            <p:ph type="title"/>
          </p:nvPr>
        </p:nvSpPr>
        <p:spPr>
          <a:xfrm>
            <a:off x="457200" y="762000"/>
            <a:ext cx="8229600" cy="1143000"/>
          </a:xfrm>
        </p:spPr>
        <p:txBody>
          <a:bodyPr>
            <a:normAutofit fontScale="90000"/>
          </a:bodyPr>
          <a:lstStyle/>
          <a:p>
            <a:r>
              <a:rPr lang="en-US" sz="3100" b="1" dirty="0">
                <a:solidFill>
                  <a:srgbClr val="CC3300"/>
                </a:solidFill>
              </a:rPr>
              <a:t>Proposed</a:t>
            </a:r>
            <a:r>
              <a:rPr lang="en-US" sz="3100" dirty="0">
                <a:solidFill>
                  <a:srgbClr val="CC3300"/>
                </a:solidFill>
              </a:rPr>
              <a:t> </a:t>
            </a:r>
            <a:r>
              <a:rPr lang="en-US" sz="2800" b="1" dirty="0" smtClean="0">
                <a:solidFill>
                  <a:srgbClr val="CC3300"/>
                </a:solidFill>
              </a:rPr>
              <a:t>Method</a:t>
            </a:r>
            <a:r>
              <a:rPr lang="en-US" dirty="0" smtClean="0">
                <a:solidFill>
                  <a:srgbClr val="CC3300"/>
                </a:solidFill>
              </a:rPr>
              <a:t/>
            </a:r>
            <a:br>
              <a:rPr lang="en-US" dirty="0" smtClean="0">
                <a:solidFill>
                  <a:srgbClr val="CC3300"/>
                </a:solidFill>
              </a:rPr>
            </a:br>
            <a:endParaRPr lang="en-US" b="1" dirty="0">
              <a:solidFill>
                <a:srgbClr val="92D050"/>
              </a:solidFill>
            </a:endParaRPr>
          </a:p>
        </p:txBody>
      </p:sp>
      <p:sp>
        <p:nvSpPr>
          <p:cNvPr id="13" name="Content Placeholder 2"/>
          <p:cNvSpPr>
            <a:spLocks noGrp="1"/>
          </p:cNvSpPr>
          <p:nvPr>
            <p:ph idx="1"/>
          </p:nvPr>
        </p:nvSpPr>
        <p:spPr>
          <a:xfrm>
            <a:off x="381000" y="1905000"/>
            <a:ext cx="8458200" cy="4572000"/>
          </a:xfrm>
        </p:spPr>
        <p:txBody>
          <a:bodyPr>
            <a:normAutofit/>
          </a:bodyPr>
          <a:lstStyle/>
          <a:p>
            <a:pPr marL="582930" indent="-514350" algn="just">
              <a:buClr>
                <a:schemeClr val="accent6"/>
              </a:buClr>
              <a:buFont typeface="+mj-lt"/>
              <a:buAutoNum type="alphaUcPeriod"/>
            </a:pPr>
            <a:r>
              <a:rPr lang="en-US" sz="2000" b="1" dirty="0">
                <a:solidFill>
                  <a:schemeClr val="accent6"/>
                </a:solidFill>
                <a:latin typeface="Times New Roman" pitchFamily="18" charset="0"/>
                <a:cs typeface="Times New Roman" pitchFamily="18" charset="0"/>
              </a:rPr>
              <a:t>Chromosomes and </a:t>
            </a:r>
            <a:r>
              <a:rPr lang="en-US" sz="2000" b="1" dirty="0" smtClean="0">
                <a:solidFill>
                  <a:schemeClr val="accent6"/>
                </a:solidFill>
                <a:latin typeface="Times New Roman" pitchFamily="18" charset="0"/>
                <a:cs typeface="Times New Roman" pitchFamily="18" charset="0"/>
              </a:rPr>
              <a:t>Initialization </a:t>
            </a:r>
          </a:p>
          <a:p>
            <a:pPr marL="582930" indent="-514350" algn="just">
              <a:buClr>
                <a:schemeClr val="accent6"/>
              </a:buClr>
              <a:buFont typeface="+mj-lt"/>
              <a:buAutoNum type="alphaUcPeriod"/>
            </a:pPr>
            <a:endParaRPr lang="en-US" sz="2400" b="1" dirty="0" smtClean="0">
              <a:solidFill>
                <a:schemeClr val="accent6"/>
              </a:solidFill>
              <a:latin typeface="Times New Roman" pitchFamily="18" charset="0"/>
              <a:cs typeface="Times New Roman" pitchFamily="18" charset="0"/>
            </a:endParaRPr>
          </a:p>
          <a:p>
            <a:pPr algn="just">
              <a:lnSpc>
                <a:spcPct val="150000"/>
              </a:lnSpc>
              <a:buClr>
                <a:schemeClr val="accent2"/>
              </a:buClr>
              <a:buFont typeface="Wingdings" pitchFamily="2" charset="2"/>
              <a:buChar char="q"/>
            </a:pPr>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chromosome corresponds to possible solution of the </a:t>
            </a:r>
            <a:r>
              <a:rPr lang="en-US" sz="1600" dirty="0" smtClean="0">
                <a:latin typeface="Times New Roman" pitchFamily="18" charset="0"/>
                <a:cs typeface="Times New Roman" pitchFamily="18" charset="0"/>
              </a:rPr>
              <a:t>optimization </a:t>
            </a:r>
            <a:r>
              <a:rPr lang="en-US" sz="1600" dirty="0">
                <a:latin typeface="Times New Roman" pitchFamily="18" charset="0"/>
                <a:cs typeface="Times New Roman" pitchFamily="18" charset="0"/>
              </a:rPr>
              <a:t>problem</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Thus each chromosome represents a </a:t>
            </a:r>
            <a:r>
              <a:rPr lang="en-US" sz="1600" dirty="0" smtClean="0">
                <a:latin typeface="Times New Roman" pitchFamily="18" charset="0"/>
                <a:cs typeface="Times New Roman" pitchFamily="18" charset="0"/>
              </a:rPr>
              <a:t>path </a:t>
            </a:r>
            <a:r>
              <a:rPr lang="en-US" sz="1600" dirty="0">
                <a:latin typeface="Times New Roman" pitchFamily="18" charset="0"/>
                <a:cs typeface="Times New Roman" pitchFamily="18" charset="0"/>
              </a:rPr>
              <a:t>which consists of a set of nodes to complete the feasible </a:t>
            </a:r>
            <a:r>
              <a:rPr lang="en-US" sz="1600" dirty="0" smtClean="0">
                <a:latin typeface="Times New Roman" pitchFamily="18" charset="0"/>
                <a:cs typeface="Times New Roman" pitchFamily="18" charset="0"/>
              </a:rPr>
              <a:t>solution.</a:t>
            </a:r>
          </a:p>
          <a:p>
            <a:pPr algn="just">
              <a:lnSpc>
                <a:spcPct val="150000"/>
              </a:lnSpc>
              <a:buClr>
                <a:schemeClr val="accent2"/>
              </a:buClr>
              <a:buFont typeface="Wingdings" pitchFamily="2" charset="2"/>
              <a:buChar char="q"/>
            </a:pPr>
            <a:endParaRPr lang="en-US" sz="1600" dirty="0" smtClean="0">
              <a:latin typeface="Times New Roman" pitchFamily="18" charset="0"/>
              <a:cs typeface="Times New Roman" pitchFamily="18" charset="0"/>
            </a:endParaRPr>
          </a:p>
          <a:p>
            <a:pPr algn="just">
              <a:lnSpc>
                <a:spcPct val="150000"/>
              </a:lnSpc>
              <a:buClr>
                <a:schemeClr val="accent2"/>
              </a:buClr>
              <a:buFont typeface="Wingdings" pitchFamily="2" charset="2"/>
              <a:buChar char="q"/>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as the sequence of nodes with the source node </a:t>
            </a:r>
            <a:r>
              <a:rPr lang="en-US" sz="1600" dirty="0" smtClean="0">
                <a:latin typeface="Times New Roman" pitchFamily="18" charset="0"/>
                <a:cs typeface="Times New Roman" pitchFamily="18" charset="0"/>
              </a:rPr>
              <a:t>followed </a:t>
            </a:r>
            <a:r>
              <a:rPr lang="en-US" sz="1600" dirty="0">
                <a:latin typeface="Times New Roman" pitchFamily="18" charset="0"/>
                <a:cs typeface="Times New Roman" pitchFamily="18" charset="0"/>
              </a:rPr>
              <a:t>by intermediate nodes (via nodes), and the last node </a:t>
            </a:r>
            <a:r>
              <a:rPr lang="en-US" sz="1600" dirty="0" smtClean="0">
                <a:latin typeface="Times New Roman" pitchFamily="18" charset="0"/>
                <a:cs typeface="Times New Roman" pitchFamily="18" charset="0"/>
              </a:rPr>
              <a:t>indicating </a:t>
            </a:r>
            <a:r>
              <a:rPr lang="en-US" sz="1600" dirty="0">
                <a:latin typeface="Times New Roman" pitchFamily="18" charset="0"/>
                <a:cs typeface="Times New Roman" pitchFamily="18" charset="0"/>
              </a:rPr>
              <a:t>the destination, which is the goal. </a:t>
            </a:r>
            <a:endParaRPr lang="en-US" sz="1600" dirty="0" smtClean="0">
              <a:latin typeface="Times New Roman" pitchFamily="18" charset="0"/>
              <a:cs typeface="Times New Roman" pitchFamily="18" charset="0"/>
            </a:endParaRPr>
          </a:p>
          <a:p>
            <a:pPr algn="just">
              <a:lnSpc>
                <a:spcPct val="150000"/>
              </a:lnSpc>
              <a:buClr>
                <a:schemeClr val="accent2"/>
              </a:buClr>
              <a:buFont typeface="Wingdings" pitchFamily="2" charset="2"/>
              <a:buChar char="q"/>
            </a:pPr>
            <a:endParaRPr lang="en-US" sz="1600" dirty="0">
              <a:latin typeface="Times New Roman" pitchFamily="18" charset="0"/>
              <a:cs typeface="Times New Roman" pitchFamily="18" charset="0"/>
            </a:endParaRPr>
          </a:p>
          <a:p>
            <a:pPr algn="just">
              <a:lnSpc>
                <a:spcPct val="150000"/>
              </a:lnSpc>
              <a:buClr>
                <a:schemeClr val="accent2"/>
              </a:buClr>
              <a:buFont typeface="Wingdings" pitchFamily="2" charset="2"/>
              <a:buChar char="q"/>
            </a:pPr>
            <a:r>
              <a:rPr lang="en-US" sz="1600" dirty="0" smtClean="0">
                <a:latin typeface="Times New Roman" pitchFamily="18" charset="0"/>
                <a:cs typeface="Times New Roman" pitchFamily="18" charset="0"/>
              </a:rPr>
              <a:t>initial </a:t>
            </a:r>
            <a:r>
              <a:rPr lang="en-US" sz="1600" dirty="0">
                <a:latin typeface="Times New Roman" pitchFamily="18" charset="0"/>
                <a:cs typeface="Times New Roman" pitchFamily="18" charset="0"/>
              </a:rPr>
              <a:t>population of chromosomes can be randomly </a:t>
            </a:r>
            <a:r>
              <a:rPr lang="en-US" sz="1600" dirty="0" smtClean="0">
                <a:latin typeface="Times New Roman" pitchFamily="18" charset="0"/>
                <a:cs typeface="Times New Roman" pitchFamily="18" charset="0"/>
              </a:rPr>
              <a:t>generated such </a:t>
            </a:r>
            <a:r>
              <a:rPr lang="en-US" sz="1600" dirty="0">
                <a:latin typeface="Times New Roman" pitchFamily="18" charset="0"/>
                <a:cs typeface="Times New Roman" pitchFamily="18" charset="0"/>
              </a:rPr>
              <a:t>that each chromosome has a random genes (via nodes</a:t>
            </a:r>
            <a:r>
              <a:rPr lang="en-US" sz="1600" dirty="0" smtClean="0">
                <a:latin typeface="Times New Roman" pitchFamily="18" charset="0"/>
                <a:cs typeface="Times New Roman" pitchFamily="18" charset="0"/>
              </a:rPr>
              <a:t>).</a:t>
            </a:r>
          </a:p>
        </p:txBody>
      </p:sp>
    </p:spTree>
    <p:extLst>
      <p:ext uri="{BB962C8B-B14F-4D97-AF65-F5344CB8AC3E}">
        <p14:creationId xmlns:p14="http://schemas.microsoft.com/office/powerpoint/2010/main" val="24914180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normAutofit/>
          </a:bodyPr>
          <a:lstStyle/>
          <a:p>
            <a:r>
              <a:rPr lang="en-US" sz="3200" b="1" dirty="0">
                <a:solidFill>
                  <a:srgbClr val="CC3300"/>
                </a:solidFill>
              </a:rPr>
              <a:t>Proposed Method </a:t>
            </a:r>
            <a:r>
              <a:rPr lang="en-US" sz="1600" b="1" dirty="0" smtClean="0"/>
              <a:t/>
            </a:r>
            <a:br>
              <a:rPr lang="en-US" sz="1600" b="1" dirty="0" smtClean="0"/>
            </a:br>
            <a:r>
              <a:rPr lang="en-US" sz="2000" b="1" dirty="0" smtClean="0">
                <a:solidFill>
                  <a:srgbClr val="92D050"/>
                </a:solidFill>
                <a:cs typeface="Times New Roman" pitchFamily="18" charset="0"/>
              </a:rPr>
              <a:t>chromosome </a:t>
            </a:r>
            <a:r>
              <a:rPr lang="en-US" sz="2000" b="1" dirty="0">
                <a:solidFill>
                  <a:srgbClr val="92D050"/>
                </a:solidFill>
                <a:cs typeface="Times New Roman" pitchFamily="18" charset="0"/>
              </a:rPr>
              <a:t>structure</a:t>
            </a:r>
            <a:endParaRPr lang="en-US" sz="1800" b="1" dirty="0">
              <a:solidFill>
                <a:srgbClr val="92D050"/>
              </a:solidFill>
            </a:endParaRPr>
          </a:p>
        </p:txBody>
      </p:sp>
      <p:sp>
        <p:nvSpPr>
          <p:cNvPr id="3" name="Content Placeholder 2"/>
          <p:cNvSpPr>
            <a:spLocks noGrp="1"/>
          </p:cNvSpPr>
          <p:nvPr>
            <p:ph idx="1"/>
          </p:nvPr>
        </p:nvSpPr>
        <p:spPr>
          <a:xfrm>
            <a:off x="457200" y="2103437"/>
            <a:ext cx="8229600" cy="4525963"/>
          </a:xfrm>
        </p:spPr>
        <p:txBody>
          <a:bodyPr>
            <a:normAutofit/>
          </a:bodyPr>
          <a:lstStyle/>
          <a:p>
            <a:pPr marL="68580" indent="0">
              <a:buNone/>
            </a:pPr>
            <a:r>
              <a:rPr lang="en-US" sz="2800" dirty="0" smtClean="0"/>
              <a:t>      0001  0011  0101 …</a:t>
            </a:r>
          </a:p>
          <a:p>
            <a:pPr marL="68580" indent="0">
              <a:buNone/>
            </a:pPr>
            <a:endParaRPr lang="en-US" dirty="0"/>
          </a:p>
          <a:p>
            <a:pPr marL="68580" indent="0">
              <a:buNone/>
            </a:pPr>
            <a:endParaRPr lang="en-US" dirty="0" smtClean="0"/>
          </a:p>
          <a:p>
            <a:pPr marL="68580" indent="0">
              <a:buNone/>
            </a:pPr>
            <a:endParaRPr lang="en-US" dirty="0"/>
          </a:p>
          <a:p>
            <a:pPr marL="68580" indent="0">
              <a:buNone/>
            </a:pPr>
            <a:endParaRPr lang="en-US" dirty="0" smtClean="0"/>
          </a:p>
          <a:p>
            <a:pPr marL="68580" indent="0" algn="just">
              <a:buNone/>
            </a:pPr>
            <a:r>
              <a:rPr lang="en-US" sz="1600" dirty="0">
                <a:latin typeface="Times New Roman" pitchFamily="18" charset="0"/>
                <a:cs typeface="Times New Roman" pitchFamily="18" charset="0"/>
              </a:rPr>
              <a:t>The default maximum chromosome length is equal to the number of nodes times the gene length (4-bit binary code/gene). The network has 10 points where each point is coded in 4 binary bits. That means; the chromosome length is equal to 10X4=40 bits. </a:t>
            </a:r>
          </a:p>
          <a:p>
            <a:pPr marL="68580" indent="0">
              <a:buNone/>
            </a:pPr>
            <a:endParaRPr lang="en-US" dirty="0"/>
          </a:p>
        </p:txBody>
      </p:sp>
      <p:cxnSp>
        <p:nvCxnSpPr>
          <p:cNvPr id="5" name="Straight Arrow Connector 4"/>
          <p:cNvCxnSpPr/>
          <p:nvPr/>
        </p:nvCxnSpPr>
        <p:spPr>
          <a:xfrm flipH="1" flipV="1">
            <a:off x="3810000" y="2667000"/>
            <a:ext cx="762000" cy="533400"/>
          </a:xfrm>
          <a:prstGeom prst="straightConnector1">
            <a:avLst/>
          </a:prstGeom>
          <a:ln>
            <a:solidFill>
              <a:srgbClr val="00B0F0"/>
            </a:solidFill>
            <a:tailEnd type="arrow"/>
          </a:ln>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flipV="1">
            <a:off x="2514600" y="2667000"/>
            <a:ext cx="0" cy="685800"/>
          </a:xfrm>
          <a:prstGeom prst="straightConnector1">
            <a:avLst/>
          </a:prstGeom>
          <a:ln>
            <a:solidFill>
              <a:srgbClr val="FF0066"/>
            </a:solidFill>
            <a:tailEnd type="arrow"/>
          </a:ln>
        </p:spPr>
        <p:style>
          <a:lnRef idx="3">
            <a:schemeClr val="accent6"/>
          </a:lnRef>
          <a:fillRef idx="0">
            <a:schemeClr val="accent6"/>
          </a:fillRef>
          <a:effectRef idx="2">
            <a:schemeClr val="accent6"/>
          </a:effectRef>
          <a:fontRef idx="minor">
            <a:schemeClr val="tx1"/>
          </a:fontRef>
        </p:style>
      </p:cxnSp>
      <p:cxnSp>
        <p:nvCxnSpPr>
          <p:cNvPr id="9" name="Straight Arrow Connector 8"/>
          <p:cNvCxnSpPr/>
          <p:nvPr/>
        </p:nvCxnSpPr>
        <p:spPr>
          <a:xfrm flipV="1">
            <a:off x="1219200" y="2667000"/>
            <a:ext cx="381000" cy="685800"/>
          </a:xfrm>
          <a:prstGeom prst="straightConnector1">
            <a:avLst/>
          </a:prstGeom>
          <a:ln>
            <a:solidFill>
              <a:srgbClr val="FFC000"/>
            </a:solidFill>
            <a:tailEnd type="arrow"/>
          </a:ln>
        </p:spPr>
        <p:style>
          <a:lnRef idx="3">
            <a:schemeClr val="accent3"/>
          </a:lnRef>
          <a:fillRef idx="0">
            <a:schemeClr val="accent3"/>
          </a:fillRef>
          <a:effectRef idx="2">
            <a:schemeClr val="accent3"/>
          </a:effectRef>
          <a:fontRef idx="minor">
            <a:schemeClr val="tx1"/>
          </a:fontRef>
        </p:style>
      </p:cxnSp>
      <p:sp>
        <p:nvSpPr>
          <p:cNvPr id="10" name="Rectangle 9"/>
          <p:cNvSpPr/>
          <p:nvPr/>
        </p:nvSpPr>
        <p:spPr>
          <a:xfrm>
            <a:off x="2438400" y="3458476"/>
            <a:ext cx="1050865" cy="369332"/>
          </a:xfrm>
          <a:prstGeom prst="rect">
            <a:avLst/>
          </a:prstGeom>
        </p:spPr>
        <p:txBody>
          <a:bodyPr wrap="none">
            <a:spAutoFit/>
          </a:bodyPr>
          <a:lstStyle/>
          <a:p>
            <a:r>
              <a:rPr lang="en-US" dirty="0" smtClean="0"/>
              <a:t>2th Gene</a:t>
            </a:r>
            <a:endParaRPr lang="en-US" dirty="0"/>
          </a:p>
        </p:txBody>
      </p:sp>
      <p:sp>
        <p:nvSpPr>
          <p:cNvPr id="11" name="Rectangle 10"/>
          <p:cNvSpPr/>
          <p:nvPr/>
        </p:nvSpPr>
        <p:spPr>
          <a:xfrm>
            <a:off x="1081981" y="3440668"/>
            <a:ext cx="1036438" cy="369332"/>
          </a:xfrm>
          <a:prstGeom prst="rect">
            <a:avLst/>
          </a:prstGeom>
        </p:spPr>
        <p:txBody>
          <a:bodyPr wrap="none">
            <a:spAutoFit/>
          </a:bodyPr>
          <a:lstStyle/>
          <a:p>
            <a:r>
              <a:rPr lang="en-US" dirty="0" smtClean="0"/>
              <a:t>1th Gene</a:t>
            </a:r>
            <a:endParaRPr lang="en-US" dirty="0"/>
          </a:p>
        </p:txBody>
      </p:sp>
      <p:sp>
        <p:nvSpPr>
          <p:cNvPr id="12" name="Rectangle 11"/>
          <p:cNvSpPr/>
          <p:nvPr/>
        </p:nvSpPr>
        <p:spPr>
          <a:xfrm>
            <a:off x="4572000" y="3135868"/>
            <a:ext cx="1036438" cy="369332"/>
          </a:xfrm>
          <a:prstGeom prst="rect">
            <a:avLst/>
          </a:prstGeom>
        </p:spPr>
        <p:txBody>
          <a:bodyPr wrap="none">
            <a:spAutoFit/>
          </a:bodyPr>
          <a:lstStyle/>
          <a:p>
            <a:r>
              <a:rPr lang="en-US" dirty="0"/>
              <a:t>3</a:t>
            </a:r>
            <a:r>
              <a:rPr lang="en-US" dirty="0" smtClean="0"/>
              <a:t>th Gene</a:t>
            </a:r>
            <a:endParaRPr lang="en-US" dirty="0"/>
          </a:p>
        </p:txBody>
      </p:sp>
      <p:pic>
        <p:nvPicPr>
          <p:cNvPr id="13"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1979934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93837"/>
            <a:ext cx="8229600" cy="5059363"/>
          </a:xfrm>
        </p:spPr>
        <p:txBody>
          <a:bodyPr>
            <a:normAutofit/>
          </a:bodyPr>
          <a:lstStyle/>
          <a:p>
            <a:pPr>
              <a:lnSpc>
                <a:spcPct val="160000"/>
              </a:lnSpc>
              <a:buFont typeface="Wingdings" pitchFamily="2" charset="2"/>
              <a:buChar char="q"/>
            </a:pPr>
            <a:r>
              <a:rPr lang="en-US" sz="1800" dirty="0">
                <a:latin typeface="Times New Roman" pitchFamily="18" charset="0"/>
                <a:cs typeface="Times New Roman" pitchFamily="18" charset="0"/>
              </a:rPr>
              <a:t>first, let us consider different paths from the source </a:t>
            </a:r>
            <a:r>
              <a:rPr lang="en-US" sz="1800" dirty="0" smtClean="0">
                <a:latin typeface="Times New Roman" pitchFamily="18" charset="0"/>
                <a:cs typeface="Times New Roman" pitchFamily="18" charset="0"/>
              </a:rPr>
              <a:t>Node </a:t>
            </a:r>
            <a:r>
              <a:rPr lang="en-US" sz="1800" dirty="0">
                <a:latin typeface="Times New Roman" pitchFamily="18" charset="0"/>
                <a:cs typeface="Times New Roman" pitchFamily="18" charset="0"/>
              </a:rPr>
              <a:t>to the destination </a:t>
            </a:r>
            <a:r>
              <a:rPr lang="en-US" sz="1800" dirty="0" smtClean="0">
                <a:latin typeface="Times New Roman" pitchFamily="18" charset="0"/>
                <a:cs typeface="Times New Roman" pitchFamily="18" charset="0"/>
              </a:rPr>
              <a:t>node    (Initial population) :</a:t>
            </a:r>
          </a:p>
          <a:p>
            <a:pPr marL="0" indent="0">
              <a:buNone/>
            </a:pPr>
            <a:endParaRPr lang="en-US" sz="1800" dirty="0" smtClean="0">
              <a:latin typeface="Times New Roman" pitchFamily="18" charset="0"/>
              <a:cs typeface="Times New Roman" pitchFamily="18" charset="0"/>
            </a:endParaRPr>
          </a:p>
          <a:p>
            <a:pPr marL="0" indent="0">
              <a:buNone/>
            </a:pPr>
            <a:r>
              <a:rPr lang="en-US" sz="1800" dirty="0">
                <a:latin typeface="Times New Roman" pitchFamily="18" charset="0"/>
                <a:cs typeface="Times New Roman" pitchFamily="18" charset="0"/>
              </a:rPr>
              <a:t>Parent path 1:</a:t>
            </a:r>
            <a:r>
              <a:rPr lang="en-US" sz="1800" dirty="0">
                <a:solidFill>
                  <a:srgbClr val="00B050"/>
                </a:solidFill>
                <a:latin typeface="Times New Roman" pitchFamily="18" charset="0"/>
                <a:cs typeface="Times New Roman" pitchFamily="18" charset="0"/>
              </a:rPr>
              <a:t> 1-3-5-7-9-10 </a:t>
            </a:r>
          </a:p>
          <a:p>
            <a:pPr marL="0" indent="0">
              <a:buNone/>
            </a:pPr>
            <a:r>
              <a:rPr lang="en-US" sz="1800" dirty="0">
                <a:latin typeface="Times New Roman" pitchFamily="18" charset="0"/>
                <a:cs typeface="Times New Roman" pitchFamily="18" charset="0"/>
              </a:rPr>
              <a:t>Parent path 2: </a:t>
            </a:r>
            <a:r>
              <a:rPr lang="en-US" sz="1800" dirty="0">
                <a:solidFill>
                  <a:srgbClr val="FF0066"/>
                </a:solidFill>
                <a:latin typeface="Times New Roman" pitchFamily="18" charset="0"/>
                <a:cs typeface="Times New Roman" pitchFamily="18" charset="0"/>
              </a:rPr>
              <a:t>1-2-4-7-9-8-10</a:t>
            </a:r>
            <a:r>
              <a:rPr lang="en-US" sz="1800" dirty="0">
                <a:latin typeface="Times New Roman" pitchFamily="18" charset="0"/>
                <a:cs typeface="Times New Roman" pitchFamily="18" charset="0"/>
              </a:rPr>
              <a:t> </a:t>
            </a:r>
          </a:p>
          <a:p>
            <a:pPr marL="0" indent="0">
              <a:buNone/>
            </a:pPr>
            <a:r>
              <a:rPr lang="en-US" sz="1800" dirty="0">
                <a:latin typeface="Times New Roman" pitchFamily="18" charset="0"/>
                <a:cs typeface="Times New Roman" pitchFamily="18" charset="0"/>
              </a:rPr>
              <a:t>Parent path 3: </a:t>
            </a:r>
            <a:r>
              <a:rPr lang="en-US" sz="1800" dirty="0">
                <a:solidFill>
                  <a:srgbClr val="FFC000"/>
                </a:solidFill>
                <a:latin typeface="Times New Roman" pitchFamily="18" charset="0"/>
                <a:cs typeface="Times New Roman" pitchFamily="18" charset="0"/>
              </a:rPr>
              <a:t>1-2-4-6-8-10</a:t>
            </a:r>
            <a:r>
              <a:rPr lang="en-US" sz="1800" dirty="0">
                <a:latin typeface="Times New Roman" pitchFamily="18" charset="0"/>
                <a:cs typeface="Times New Roman" pitchFamily="18" charset="0"/>
              </a:rPr>
              <a:t> </a:t>
            </a:r>
          </a:p>
          <a:p>
            <a:pPr marL="0" indent="0">
              <a:buNone/>
            </a:pPr>
            <a:r>
              <a:rPr lang="en-US" sz="1800" dirty="0">
                <a:latin typeface="Times New Roman" pitchFamily="18" charset="0"/>
                <a:cs typeface="Times New Roman" pitchFamily="18" charset="0"/>
              </a:rPr>
              <a:t>Parent path 4: </a:t>
            </a:r>
            <a:r>
              <a:rPr lang="en-US" sz="1800" dirty="0" smtClean="0">
                <a:solidFill>
                  <a:srgbClr val="00B0F0"/>
                </a:solidFill>
                <a:latin typeface="Times New Roman" pitchFamily="18" charset="0"/>
                <a:cs typeface="Times New Roman" pitchFamily="18" charset="0"/>
              </a:rPr>
              <a:t>1-2-3-5-6-8-10</a:t>
            </a:r>
            <a:endParaRPr lang="en-US" sz="1800" dirty="0" smtClean="0">
              <a:latin typeface="Times New Roman" pitchFamily="18" charset="0"/>
              <a:cs typeface="Times New Roman" pitchFamily="18" charset="0"/>
            </a:endParaRPr>
          </a:p>
          <a:p>
            <a:pPr marL="0" indent="0">
              <a:buNone/>
            </a:pPr>
            <a:endParaRPr lang="en-US" sz="1800" dirty="0" smtClean="0">
              <a:latin typeface="Times New Roman" pitchFamily="18" charset="0"/>
              <a:cs typeface="Times New Roman" pitchFamily="18" charset="0"/>
            </a:endParaRPr>
          </a:p>
          <a:p>
            <a:pPr marL="0" indent="0">
              <a:buNone/>
            </a:pPr>
            <a:endParaRPr lang="en-US" sz="1800" dirty="0">
              <a:latin typeface="Times New Roman" pitchFamily="18" charset="0"/>
              <a:cs typeface="Times New Roman" pitchFamily="18" charset="0"/>
            </a:endParaRPr>
          </a:p>
        </p:txBody>
      </p:sp>
      <p:pic>
        <p:nvPicPr>
          <p:cNvPr id="5"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38660975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Title 1"/>
          <p:cNvSpPr txBox="1">
            <a:spLocks/>
          </p:cNvSpPr>
          <p:nvPr/>
        </p:nvSpPr>
        <p:spPr>
          <a:xfrm>
            <a:off x="533400" y="685800"/>
            <a:ext cx="7772400" cy="914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rgbClr val="CC3300"/>
                </a:solidFill>
              </a:rPr>
              <a:t>Proposed Method</a:t>
            </a:r>
            <a:br>
              <a:rPr lang="en-US" sz="2800" b="1" dirty="0" smtClean="0">
                <a:solidFill>
                  <a:srgbClr val="CC3300"/>
                </a:solidFill>
              </a:rPr>
            </a:br>
            <a:endParaRPr lang="en-US" sz="1200" b="1" dirty="0">
              <a:solidFill>
                <a:srgbClr val="CC3300"/>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3985915491"/>
              </p:ext>
            </p:extLst>
          </p:nvPr>
        </p:nvGraphicFramePr>
        <p:xfrm>
          <a:off x="2209800" y="2825938"/>
          <a:ext cx="4419600" cy="3422462"/>
        </p:xfrm>
        <a:graphic>
          <a:graphicData uri="http://schemas.openxmlformats.org/drawingml/2006/table">
            <a:tbl>
              <a:tblPr firstRow="1" lastRow="1" bandRow="1">
                <a:tableStyleId>{9DCAF9ED-07DC-4A11-8D7F-57B35C25682E}</a:tableStyleId>
              </a:tblPr>
              <a:tblGrid>
                <a:gridCol w="1473200">
                  <a:extLst>
                    <a:ext uri="{9D8B030D-6E8A-4147-A177-3AD203B41FA5}">
                      <a16:colId xmlns:a16="http://schemas.microsoft.com/office/drawing/2014/main" val="20000"/>
                    </a:ext>
                  </a:extLst>
                </a:gridCol>
                <a:gridCol w="1473200">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374462">
                <a:tc>
                  <a:txBody>
                    <a:bodyPr/>
                    <a:lstStyle/>
                    <a:p>
                      <a:pPr algn="ctr"/>
                      <a:r>
                        <a:rPr lang="en-US" sz="1400" b="1" dirty="0" smtClean="0">
                          <a:latin typeface="Times New Roman" pitchFamily="18" charset="0"/>
                          <a:cs typeface="Times New Roman" pitchFamily="18" charset="0"/>
                        </a:rPr>
                        <a:t>Node </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Binary Code</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Linked Nodes</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252114">
                <a:tc>
                  <a:txBody>
                    <a:bodyPr/>
                    <a:lstStyle/>
                    <a:p>
                      <a:pPr algn="ctr"/>
                      <a:r>
                        <a:rPr lang="en-US" sz="1400" b="1" dirty="0" smtClean="0">
                          <a:latin typeface="Times New Roman" pitchFamily="18" charset="0"/>
                          <a:cs typeface="Times New Roman" pitchFamily="18" charset="0"/>
                        </a:rPr>
                        <a:t>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0001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2,3</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252114">
                <a:tc>
                  <a:txBody>
                    <a:bodyPr/>
                    <a:lstStyle/>
                    <a:p>
                      <a:pPr algn="ctr"/>
                      <a:r>
                        <a:rPr lang="en-US" sz="1400" b="1" dirty="0" smtClean="0">
                          <a:latin typeface="Times New Roman" pitchFamily="18" charset="0"/>
                          <a:cs typeface="Times New Roman" pitchFamily="18" charset="0"/>
                        </a:rPr>
                        <a:t>2</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0010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3,4</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252114">
                <a:tc>
                  <a:txBody>
                    <a:bodyPr/>
                    <a:lstStyle/>
                    <a:p>
                      <a:pPr algn="ctr"/>
                      <a:r>
                        <a:rPr lang="en-US" sz="1400" b="1" dirty="0" smtClean="0">
                          <a:latin typeface="Times New Roman" pitchFamily="18" charset="0"/>
                          <a:cs typeface="Times New Roman" pitchFamily="18" charset="0"/>
                        </a:rPr>
                        <a:t>3</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0011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5</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3"/>
                  </a:ext>
                </a:extLst>
              </a:tr>
              <a:tr h="252114">
                <a:tc>
                  <a:txBody>
                    <a:bodyPr/>
                    <a:lstStyle/>
                    <a:p>
                      <a:pPr algn="ctr"/>
                      <a:r>
                        <a:rPr lang="en-US" sz="1400" b="1" dirty="0" smtClean="0">
                          <a:latin typeface="Times New Roman" pitchFamily="18" charset="0"/>
                          <a:cs typeface="Times New Roman" pitchFamily="18" charset="0"/>
                        </a:rPr>
                        <a:t>4</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0100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6,7</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4"/>
                  </a:ext>
                </a:extLst>
              </a:tr>
              <a:tr h="252114">
                <a:tc>
                  <a:txBody>
                    <a:bodyPr/>
                    <a:lstStyle/>
                    <a:p>
                      <a:pPr algn="ctr"/>
                      <a:r>
                        <a:rPr lang="en-US" sz="1400" b="1" dirty="0" smtClean="0">
                          <a:latin typeface="Times New Roman" pitchFamily="18" charset="0"/>
                          <a:cs typeface="Times New Roman" pitchFamily="18" charset="0"/>
                        </a:rPr>
                        <a:t>5</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0101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6,7</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5"/>
                  </a:ext>
                </a:extLst>
              </a:tr>
              <a:tr h="252114">
                <a:tc>
                  <a:txBody>
                    <a:bodyPr/>
                    <a:lstStyle/>
                    <a:p>
                      <a:pPr algn="ctr"/>
                      <a:r>
                        <a:rPr lang="en-US" sz="1400" b="1" dirty="0" smtClean="0">
                          <a:latin typeface="Times New Roman" pitchFamily="18" charset="0"/>
                          <a:cs typeface="Times New Roman" pitchFamily="18" charset="0"/>
                        </a:rPr>
                        <a:t>6</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0110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8</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6"/>
                  </a:ext>
                </a:extLst>
              </a:tr>
              <a:tr h="252114">
                <a:tc>
                  <a:txBody>
                    <a:bodyPr/>
                    <a:lstStyle/>
                    <a:p>
                      <a:pPr algn="ctr"/>
                      <a:r>
                        <a:rPr lang="en-US" sz="1400" b="1" dirty="0" smtClean="0">
                          <a:latin typeface="Times New Roman" pitchFamily="18" charset="0"/>
                          <a:cs typeface="Times New Roman" pitchFamily="18" charset="0"/>
                        </a:rPr>
                        <a:t>7</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0111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9</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7"/>
                  </a:ext>
                </a:extLst>
              </a:tr>
              <a:tr h="252114">
                <a:tc>
                  <a:txBody>
                    <a:bodyPr/>
                    <a:lstStyle/>
                    <a:p>
                      <a:pPr algn="ctr"/>
                      <a:r>
                        <a:rPr lang="en-US" sz="1400" b="1" dirty="0" smtClean="0">
                          <a:latin typeface="Times New Roman" pitchFamily="18" charset="0"/>
                          <a:cs typeface="Times New Roman" pitchFamily="18" charset="0"/>
                        </a:rPr>
                        <a:t>8</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1000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10</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8"/>
                  </a:ext>
                </a:extLst>
              </a:tr>
              <a:tr h="252114">
                <a:tc>
                  <a:txBody>
                    <a:bodyPr/>
                    <a:lstStyle/>
                    <a:p>
                      <a:pPr algn="ctr"/>
                      <a:r>
                        <a:rPr lang="en-US" sz="1400" b="1" dirty="0" smtClean="0">
                          <a:latin typeface="Times New Roman" pitchFamily="18" charset="0"/>
                          <a:cs typeface="Times New Roman" pitchFamily="18" charset="0"/>
                        </a:rPr>
                        <a:t>9</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1001</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8,10</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09"/>
                  </a:ext>
                </a:extLst>
              </a:tr>
              <a:tr h="252114">
                <a:tc>
                  <a:txBody>
                    <a:bodyPr/>
                    <a:lstStyle/>
                    <a:p>
                      <a:pPr algn="ctr"/>
                      <a:r>
                        <a:rPr lang="en-US" sz="1400" b="1" dirty="0" smtClean="0">
                          <a:latin typeface="Times New Roman" pitchFamily="18" charset="0"/>
                          <a:cs typeface="Times New Roman" pitchFamily="18" charset="0"/>
                        </a:rPr>
                        <a:t>10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1010</a:t>
                      </a:r>
                      <a:endParaRPr lang="en-US" sz="1400" b="1" dirty="0">
                        <a:latin typeface="Times New Roman" pitchFamily="18" charset="0"/>
                        <a:cs typeface="Times New Roman" pitchFamily="18" charset="0"/>
                      </a:endParaRPr>
                    </a:p>
                  </a:txBody>
                  <a:tcPr anchor="ctr"/>
                </a:tc>
                <a:tc>
                  <a:txBody>
                    <a:bodyPr/>
                    <a:lstStyle/>
                    <a:p>
                      <a:pPr algn="ctr"/>
                      <a:r>
                        <a:rPr lang="en-US" sz="1400" b="1" dirty="0" smtClean="0">
                          <a:latin typeface="Times New Roman" pitchFamily="18" charset="0"/>
                          <a:cs typeface="Times New Roman" pitchFamily="18" charset="0"/>
                        </a:rPr>
                        <a:t>destination</a:t>
                      </a:r>
                      <a:endParaRPr lang="en-US" sz="1400" b="1" dirty="0">
                        <a:latin typeface="Times New Roman" pitchFamily="18" charset="0"/>
                        <a:cs typeface="Times New Roman" pitchFamily="18" charset="0"/>
                      </a:endParaRPr>
                    </a:p>
                  </a:txBody>
                  <a:tcPr anchor="ctr"/>
                </a:tc>
                <a:extLst>
                  <a:ext uri="{0D108BD9-81ED-4DB2-BD59-A6C34878D82A}">
                    <a16:rowId xmlns:a16="http://schemas.microsoft.com/office/drawing/2014/main" val="10010"/>
                  </a:ext>
                </a:extLst>
              </a:tr>
            </a:tbl>
          </a:graphicData>
        </a:graphic>
      </p:graphicFrame>
      <p:sp>
        <p:nvSpPr>
          <p:cNvPr id="7" name="Rectangle 6"/>
          <p:cNvSpPr/>
          <p:nvPr/>
        </p:nvSpPr>
        <p:spPr>
          <a:xfrm>
            <a:off x="457200" y="1853625"/>
            <a:ext cx="7543800" cy="584775"/>
          </a:xfrm>
          <a:prstGeom prst="rect">
            <a:avLst/>
          </a:prstGeom>
        </p:spPr>
        <p:txBody>
          <a:bodyPr wrap="square">
            <a:spAutoFit/>
          </a:bodyPr>
          <a:lstStyle/>
          <a:p>
            <a:pPr marL="285750" indent="-285750">
              <a:buFont typeface="Wingdings" pitchFamily="2" charset="2"/>
              <a:buChar char="q"/>
            </a:pPr>
            <a:r>
              <a:rPr lang="en-US" sz="1600" dirty="0">
                <a:latin typeface="Times New Roman" pitchFamily="18" charset="0"/>
                <a:cs typeface="Times New Roman" pitchFamily="18" charset="0"/>
              </a:rPr>
              <a:t>Secondly, the paths are encoded using binary numbers where each </a:t>
            </a:r>
            <a:r>
              <a:rPr lang="en-US" sz="1600" dirty="0" smtClean="0">
                <a:latin typeface="Times New Roman" pitchFamily="18" charset="0"/>
                <a:cs typeface="Times New Roman" pitchFamily="18" charset="0"/>
              </a:rPr>
              <a:t>node </a:t>
            </a:r>
            <a:r>
              <a:rPr lang="en-US" sz="1600" dirty="0">
                <a:latin typeface="Times New Roman" pitchFamily="18" charset="0"/>
                <a:cs typeface="Times New Roman" pitchFamily="18" charset="0"/>
              </a:rPr>
              <a:t>is encoded by 4-bits, as shown </a:t>
            </a:r>
            <a:r>
              <a:rPr lang="en-US" sz="1600" dirty="0" smtClean="0">
                <a:latin typeface="Times New Roman" pitchFamily="18" charset="0"/>
                <a:cs typeface="Times New Roman" pitchFamily="18" charset="0"/>
              </a:rPr>
              <a:t>in table below</a:t>
            </a:r>
            <a:r>
              <a:rPr lang="en-US" sz="1600" dirty="0">
                <a:latin typeface="Times New Roman" pitchFamily="18" charset="0"/>
                <a:cs typeface="Times New Roman" pitchFamily="18" charset="0"/>
              </a:rPr>
              <a:t>, </a:t>
            </a:r>
          </a:p>
        </p:txBody>
      </p:sp>
    </p:spTree>
    <p:extLst>
      <p:ext uri="{BB962C8B-B14F-4D97-AF65-F5344CB8AC3E}">
        <p14:creationId xmlns:p14="http://schemas.microsoft.com/office/powerpoint/2010/main" val="28702041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q"/>
            </a:pPr>
            <a:r>
              <a:rPr lang="en-US" sz="1600" dirty="0">
                <a:latin typeface="Times New Roman" pitchFamily="18" charset="0"/>
                <a:cs typeface="Times New Roman" pitchFamily="18" charset="0"/>
              </a:rPr>
              <a:t>Thirdly, made chromosomes according to the parent paths, where, each number is represented by its </a:t>
            </a:r>
            <a:r>
              <a:rPr lang="en-US" sz="1600" dirty="0" smtClean="0">
                <a:latin typeface="Times New Roman" pitchFamily="18" charset="0"/>
                <a:cs typeface="Times New Roman" pitchFamily="18" charset="0"/>
              </a:rPr>
              <a:t>corresponding binary bits</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(Decode) :</a:t>
            </a:r>
          </a:p>
          <a:p>
            <a:pPr>
              <a:lnSpc>
                <a:spcPct val="150000"/>
              </a:lnSpc>
              <a:buFont typeface="Wingdings" pitchFamily="2" charset="2"/>
              <a:buChar char="q"/>
            </a:pPr>
            <a:endParaRPr lang="en-US" sz="1600" dirty="0" smtClean="0">
              <a:latin typeface="Times New Roman" pitchFamily="18" charset="0"/>
              <a:cs typeface="Times New Roman" pitchFamily="18" charset="0"/>
            </a:endParaRPr>
          </a:p>
          <a:p>
            <a:pPr>
              <a:lnSpc>
                <a:spcPct val="150000"/>
              </a:lnSpc>
              <a:buFont typeface="Wingdings" pitchFamily="2" charset="2"/>
              <a:buChar char="q"/>
            </a:pP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Chromosome A: </a:t>
            </a:r>
            <a:r>
              <a:rPr lang="en-US" sz="1600" dirty="0">
                <a:solidFill>
                  <a:srgbClr val="00B050"/>
                </a:solidFill>
                <a:latin typeface="Times New Roman" pitchFamily="18" charset="0"/>
                <a:cs typeface="Times New Roman" pitchFamily="18" charset="0"/>
              </a:rPr>
              <a:t>0001 0011 0101 0111 1001 1010 </a:t>
            </a:r>
          </a:p>
          <a:p>
            <a:pPr marL="0" indent="0">
              <a:buNone/>
            </a:pPr>
            <a:r>
              <a:rPr lang="en-US" sz="1600" dirty="0">
                <a:latin typeface="Times New Roman" pitchFamily="18" charset="0"/>
                <a:cs typeface="Times New Roman" pitchFamily="18" charset="0"/>
              </a:rPr>
              <a:t>Chromosome B: </a:t>
            </a:r>
            <a:r>
              <a:rPr lang="en-US" sz="1600" dirty="0">
                <a:solidFill>
                  <a:srgbClr val="FF3399"/>
                </a:solidFill>
                <a:latin typeface="Times New Roman" pitchFamily="18" charset="0"/>
                <a:cs typeface="Times New Roman" pitchFamily="18" charset="0"/>
              </a:rPr>
              <a:t>0001 0010 0100 0111 1001 1000 1010 </a:t>
            </a:r>
          </a:p>
          <a:p>
            <a:pPr marL="0" indent="0">
              <a:buNone/>
            </a:pPr>
            <a:r>
              <a:rPr lang="en-US" sz="1600" dirty="0">
                <a:latin typeface="Times New Roman" pitchFamily="18" charset="0"/>
                <a:cs typeface="Times New Roman" pitchFamily="18" charset="0"/>
              </a:rPr>
              <a:t>Chromosome C: </a:t>
            </a:r>
            <a:r>
              <a:rPr lang="en-US" sz="1600" dirty="0">
                <a:solidFill>
                  <a:srgbClr val="FFC000"/>
                </a:solidFill>
                <a:latin typeface="Times New Roman" pitchFamily="18" charset="0"/>
                <a:cs typeface="Times New Roman" pitchFamily="18" charset="0"/>
              </a:rPr>
              <a:t>0001 0010 0100 0110 1000 1010 </a:t>
            </a:r>
          </a:p>
          <a:p>
            <a:pPr marL="0" indent="0">
              <a:buNone/>
            </a:pPr>
            <a:r>
              <a:rPr lang="en-US" sz="1600" dirty="0">
                <a:latin typeface="Times New Roman" pitchFamily="18" charset="0"/>
                <a:cs typeface="Times New Roman" pitchFamily="18" charset="0"/>
              </a:rPr>
              <a:t>Chromosome D: </a:t>
            </a:r>
            <a:r>
              <a:rPr lang="en-US" sz="1600" dirty="0">
                <a:solidFill>
                  <a:srgbClr val="00B0F0"/>
                </a:solidFill>
                <a:latin typeface="Times New Roman" pitchFamily="18" charset="0"/>
                <a:cs typeface="Times New Roman" pitchFamily="18" charset="0"/>
              </a:rPr>
              <a:t>0001 0010 0011 0101 0110 1000 </a:t>
            </a:r>
            <a:r>
              <a:rPr lang="en-US" sz="1600" dirty="0" smtClean="0">
                <a:solidFill>
                  <a:srgbClr val="00B0F0"/>
                </a:solidFill>
                <a:latin typeface="Times New Roman" pitchFamily="18" charset="0"/>
                <a:cs typeface="Times New Roman" pitchFamily="18" charset="0"/>
              </a:rPr>
              <a:t>1010</a:t>
            </a:r>
            <a:endParaRPr lang="en-US" sz="1600" dirty="0">
              <a:solidFill>
                <a:srgbClr val="00B0F0"/>
              </a:solidFill>
              <a:latin typeface="Times New Roman" pitchFamily="18" charset="0"/>
              <a:cs typeface="Times New Roman" pitchFamily="18" charset="0"/>
            </a:endParaRPr>
          </a:p>
          <a:p>
            <a:pPr>
              <a:lnSpc>
                <a:spcPct val="150000"/>
              </a:lnSpc>
              <a:buFont typeface="Wingdings" pitchFamily="2" charset="2"/>
              <a:buChar char="q"/>
            </a:pPr>
            <a:endParaRPr lang="en-US" sz="1600" dirty="0">
              <a:latin typeface="Times New Roman" pitchFamily="18" charset="0"/>
              <a:cs typeface="Times New Roman" pitchFamily="18" charset="0"/>
            </a:endParaRPr>
          </a:p>
          <a:p>
            <a:pPr>
              <a:lnSpc>
                <a:spcPct val="150000"/>
              </a:lnSpc>
              <a:buFont typeface="Wingdings" pitchFamily="2" charset="2"/>
              <a:buChar char="q"/>
            </a:pPr>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27753864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76400"/>
            <a:ext cx="8534400" cy="4679160"/>
          </a:xfrm>
        </p:spPr>
        <p:txBody>
          <a:bodyPr>
            <a:normAutofit/>
          </a:bodyPr>
          <a:lstStyle/>
          <a:p>
            <a:pPr marL="582930" indent="-514350">
              <a:buClr>
                <a:schemeClr val="accent2"/>
              </a:buClr>
              <a:buFont typeface="+mj-lt"/>
              <a:buAutoNum type="alphaUcPeriod" startAt="2"/>
            </a:pPr>
            <a:r>
              <a:rPr lang="en-US" sz="2000" b="1" dirty="0">
                <a:solidFill>
                  <a:schemeClr val="accent6"/>
                </a:solidFill>
                <a:latin typeface="Times New Roman" pitchFamily="18" charset="0"/>
                <a:cs typeface="Times New Roman" pitchFamily="18" charset="0"/>
              </a:rPr>
              <a:t>Evaluation </a:t>
            </a:r>
            <a:r>
              <a:rPr lang="en-US" sz="2000" b="1" dirty="0" smtClean="0">
                <a:solidFill>
                  <a:schemeClr val="accent6"/>
                </a:solidFill>
                <a:latin typeface="Times New Roman" pitchFamily="18" charset="0"/>
                <a:cs typeface="Times New Roman" pitchFamily="18" charset="0"/>
              </a:rPr>
              <a:t>(performance metric)</a:t>
            </a:r>
          </a:p>
          <a:p>
            <a:pPr marL="582930" indent="-514350">
              <a:buClr>
                <a:schemeClr val="accent2"/>
              </a:buClr>
              <a:buFont typeface="+mj-lt"/>
              <a:buAutoNum type="alphaUcPeriod" startAt="2"/>
            </a:pPr>
            <a:endParaRPr lang="en-US" sz="2000" dirty="0">
              <a:solidFill>
                <a:schemeClr val="accent6"/>
              </a:solidFill>
              <a:latin typeface="Times New Roman" pitchFamily="18" charset="0"/>
              <a:cs typeface="Times New Roman" pitchFamily="18" charset="0"/>
            </a:endParaRPr>
          </a:p>
          <a:p>
            <a:pPr marL="68580" indent="0">
              <a:buNone/>
            </a:pPr>
            <a:r>
              <a:rPr lang="en-US" sz="1800" dirty="0">
                <a:latin typeface="Times New Roman" pitchFamily="18" charset="0"/>
                <a:cs typeface="Times New Roman" pitchFamily="18" charset="0"/>
              </a:rPr>
              <a:t>The evaluation function of a </a:t>
            </a:r>
            <a:r>
              <a:rPr lang="en-US" sz="1800" dirty="0" smtClean="0">
                <a:latin typeface="Times New Roman" pitchFamily="18" charset="0"/>
                <a:cs typeface="Times New Roman" pitchFamily="18" charset="0"/>
              </a:rPr>
              <a:t>chromosome </a:t>
            </a:r>
            <a:r>
              <a:rPr lang="en-US" sz="1800" dirty="0">
                <a:latin typeface="Times New Roman" pitchFamily="18" charset="0"/>
                <a:cs typeface="Times New Roman" pitchFamily="18" charset="0"/>
              </a:rPr>
              <a:t>measures the objective cost function.</a:t>
            </a:r>
            <a:endParaRPr lang="en-US" sz="1800" dirty="0" smtClean="0">
              <a:latin typeface="Times New Roman" pitchFamily="18" charset="0"/>
              <a:cs typeface="Times New Roman" pitchFamily="18" charset="0"/>
            </a:endParaRPr>
          </a:p>
          <a:p>
            <a:pPr marL="68580" indent="0">
              <a:buNone/>
            </a:pPr>
            <a:r>
              <a:rPr lang="en-US" sz="1800" dirty="0">
                <a:latin typeface="Times New Roman" pitchFamily="18" charset="0"/>
                <a:cs typeface="Times New Roman" pitchFamily="18" charset="0"/>
              </a:rPr>
              <a:t>Since the fitness should increase as the cost decreases</a:t>
            </a:r>
            <a:r>
              <a:rPr lang="en-US" sz="1800" dirty="0" smtClean="0">
                <a:latin typeface="Times New Roman" pitchFamily="18" charset="0"/>
                <a:cs typeface="Times New Roman" pitchFamily="18" charset="0"/>
              </a:rPr>
              <a:t>.</a:t>
            </a:r>
          </a:p>
          <a:p>
            <a:pPr marL="68580" indent="0">
              <a:buNone/>
            </a:pPr>
            <a:endParaRPr lang="en-US" sz="1800" dirty="0" smtClean="0">
              <a:latin typeface="Times New Roman" pitchFamily="18" charset="0"/>
              <a:cs typeface="Times New Roman" pitchFamily="18" charset="0"/>
            </a:endParaRPr>
          </a:p>
          <a:p>
            <a:pPr marL="68580" indent="0">
              <a:buNone/>
            </a:pPr>
            <a:endParaRPr lang="en-US" sz="2000" dirty="0">
              <a:latin typeface="Times New Roman" pitchFamily="18" charset="0"/>
              <a:cs typeface="Times New Roman" pitchFamily="18" charset="0"/>
            </a:endParaRPr>
          </a:p>
          <a:p>
            <a:pPr marL="68580" indent="0">
              <a:buNone/>
            </a:pPr>
            <a:endParaRPr lang="en-US" sz="2000" dirty="0">
              <a:latin typeface="Times New Roman" pitchFamily="18" charset="0"/>
              <a:cs typeface="Times New Roman" pitchFamily="18" charset="0"/>
            </a:endParaRPr>
          </a:p>
        </p:txBody>
      </p:sp>
      <p:sp>
        <p:nvSpPr>
          <p:cNvPr id="12" name="Content Placeholder 2"/>
          <p:cNvSpPr txBox="1">
            <a:spLocks/>
          </p:cNvSpPr>
          <p:nvPr/>
        </p:nvSpPr>
        <p:spPr>
          <a:xfrm>
            <a:off x="685800" y="2819400"/>
            <a:ext cx="6019800" cy="3048000"/>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buNone/>
            </a:pPr>
            <a:r>
              <a:rPr lang="en-US" dirty="0" smtClean="0"/>
              <a:t> </a:t>
            </a:r>
          </a:p>
          <a:p>
            <a:pPr marL="68580" indent="0">
              <a:buFont typeface="Wingdings"/>
              <a:buNone/>
            </a:pPr>
            <a:endParaRPr lang="en-US" dirty="0"/>
          </a:p>
          <a:p>
            <a:pPr marL="68580" indent="0">
              <a:buFont typeface="Wingdings"/>
              <a:buNone/>
            </a:pPr>
            <a:r>
              <a:rPr lang="en-US" sz="2800" dirty="0" smtClean="0">
                <a:solidFill>
                  <a:schemeClr val="accent1"/>
                </a:solidFill>
              </a:rPr>
              <a:t>      </a:t>
            </a:r>
          </a:p>
          <a:p>
            <a:pPr marL="68580" indent="0">
              <a:buFont typeface="Wingdings"/>
              <a:buNone/>
            </a:pPr>
            <a:r>
              <a:rPr lang="en-US" sz="2800" dirty="0" smtClean="0">
                <a:solidFill>
                  <a:schemeClr val="tx2">
                    <a:lumMod val="75000"/>
                  </a:schemeClr>
                </a:solidFill>
              </a:rPr>
              <a:t>      F=</a:t>
            </a:r>
            <a:endParaRPr lang="en-US" sz="2800" dirty="0">
              <a:solidFill>
                <a:schemeClr val="tx2">
                  <a:lumMod val="75000"/>
                </a:schemeClr>
              </a:solidFill>
            </a:endParaRPr>
          </a:p>
        </p:txBody>
      </p:sp>
      <p:sp>
        <p:nvSpPr>
          <p:cNvPr id="13" name="Left Brace 12"/>
          <p:cNvSpPr/>
          <p:nvPr/>
        </p:nvSpPr>
        <p:spPr>
          <a:xfrm>
            <a:off x="1752600" y="3581400"/>
            <a:ext cx="388471" cy="2291080"/>
          </a:xfrm>
          <a:prstGeom prst="leftBrace">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4" name="Straight Connector 13"/>
          <p:cNvCxnSpPr/>
          <p:nvPr/>
        </p:nvCxnSpPr>
        <p:spPr>
          <a:xfrm>
            <a:off x="2514600" y="4114800"/>
            <a:ext cx="1711512" cy="0"/>
          </a:xfrm>
          <a:prstGeom prst="line">
            <a:avLst/>
          </a:prstGeom>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430222" y="4147574"/>
                <a:ext cx="1717846" cy="957826"/>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2000" b="1" i="1"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panose="02040503050406030204" pitchFamily="18" charset="0"/>
                            </a:rPr>
                          </m:ctrlPr>
                        </m:naryPr>
                        <m:sub>
                          <m:r>
                            <m:rPr>
                              <m:brk m:alnAt="23"/>
                            </m:rP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𝐢</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𝟏</m:t>
                          </m:r>
                        </m:sub>
                        <m:sup>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𝐍</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𝟏</m:t>
                          </m:r>
                        </m:sup>
                        <m:e>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𝐂𝐢</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 (</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𝐠𝐢</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 </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𝐠𝐢</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𝟏</m:t>
                          </m:r>
                          <m:r>
                            <a:rPr lang="en-US" sz="2000" b="1" i="0" cap="all"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Cambria Math"/>
                            </a:rPr>
                            <m:t>)</m:t>
                          </m:r>
                        </m:e>
                      </m:nary>
                    </m:oMath>
                  </m:oMathPara>
                </a14:m>
                <a:endParaRPr lang="en-US"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430222" y="4147574"/>
                <a:ext cx="1717846" cy="957826"/>
              </a:xfrm>
              <a:prstGeom prst="rect">
                <a:avLst/>
              </a:prstGeom>
              <a:blipFill rotWithShape="1">
                <a:blip r:embed="rId2"/>
                <a:stretch>
                  <a:fillRect r="-14983" b="-80247"/>
                </a:stretch>
              </a:blipFill>
              <a:ln>
                <a:noFill/>
              </a:ln>
              <a:effectLst/>
            </p:spPr>
            <p:txBody>
              <a:bodyPr/>
              <a:lstStyle/>
              <a:p>
                <a:r>
                  <a:rPr lang="en-US">
                    <a:noFill/>
                  </a:rPr>
                  <a:t> </a:t>
                </a:r>
              </a:p>
            </p:txBody>
          </p:sp>
        </mc:Fallback>
      </mc:AlternateContent>
      <p:sp>
        <p:nvSpPr>
          <p:cNvPr id="18" name="Rectangle 17"/>
          <p:cNvSpPr/>
          <p:nvPr/>
        </p:nvSpPr>
        <p:spPr>
          <a:xfrm>
            <a:off x="3124200" y="3638490"/>
            <a:ext cx="312906" cy="400110"/>
          </a:xfrm>
          <a:prstGeom prst="rect">
            <a:avLst/>
          </a:prstGeom>
        </p:spPr>
        <p:txBody>
          <a:bodyPr wrap="none">
            <a:spAutoFit/>
          </a:bodyPr>
          <a:lstStyle/>
          <a:p>
            <a:r>
              <a:rPr lang="en-US" sz="2000" b="1" dirty="0" smtClean="0">
                <a:solidFill>
                  <a:schemeClr val="tx2">
                    <a:lumMod val="75000"/>
                  </a:schemeClr>
                </a:solidFill>
                <a:latin typeface="Times New Roman" pitchFamily="18" charset="0"/>
                <a:cs typeface="Times New Roman" pitchFamily="18" charset="0"/>
              </a:rPr>
              <a:t>1</a:t>
            </a:r>
            <a:endParaRPr lang="en-US" sz="2000" b="1" dirty="0">
              <a:solidFill>
                <a:schemeClr val="tx2">
                  <a:lumMod val="75000"/>
                </a:schemeClr>
              </a:solidFill>
              <a:latin typeface="Times New Roman" pitchFamily="18" charset="0"/>
              <a:cs typeface="Times New Roman" pitchFamily="18" charset="0"/>
            </a:endParaRPr>
          </a:p>
        </p:txBody>
      </p:sp>
      <p:sp>
        <p:nvSpPr>
          <p:cNvPr id="19" name="Rectangle 18"/>
          <p:cNvSpPr/>
          <p:nvPr/>
        </p:nvSpPr>
        <p:spPr>
          <a:xfrm>
            <a:off x="2895600" y="5486400"/>
            <a:ext cx="364202" cy="523220"/>
          </a:xfrm>
          <a:prstGeom prst="rect">
            <a:avLst/>
          </a:prstGeom>
        </p:spPr>
        <p:txBody>
          <a:bodyPr wrap="none">
            <a:spAutoFit/>
          </a:bodyPr>
          <a:lstStyle/>
          <a:p>
            <a:r>
              <a:rPr lang="en-US" sz="2800" b="1" dirty="0" smtClean="0">
                <a:solidFill>
                  <a:schemeClr val="tx2">
                    <a:lumMod val="75000"/>
                  </a:schemeClr>
                </a:solidFill>
                <a:latin typeface="Times New Roman" pitchFamily="18" charset="0"/>
                <a:cs typeface="Times New Roman" pitchFamily="18" charset="0"/>
              </a:rPr>
              <a:t>0</a:t>
            </a:r>
            <a:endParaRPr lang="en-US" sz="2000" b="1" dirty="0">
              <a:solidFill>
                <a:schemeClr val="tx2">
                  <a:lumMod val="75000"/>
                </a:schemeClr>
              </a:solidFill>
              <a:latin typeface="Times New Roman" pitchFamily="18" charset="0"/>
              <a:cs typeface="Times New Roman" pitchFamily="18" charset="0"/>
            </a:endParaRPr>
          </a:p>
        </p:txBody>
      </p:sp>
      <p:sp>
        <p:nvSpPr>
          <p:cNvPr id="20" name="Rectangle 19"/>
          <p:cNvSpPr/>
          <p:nvPr/>
        </p:nvSpPr>
        <p:spPr>
          <a:xfrm>
            <a:off x="5345589" y="4050268"/>
            <a:ext cx="2377574" cy="369332"/>
          </a:xfrm>
          <a:prstGeom prst="rect">
            <a:avLst/>
          </a:prstGeom>
        </p:spPr>
        <p:txBody>
          <a:bodyPr wrap="none">
            <a:spAutoFit/>
          </a:bodyPr>
          <a:lstStyle/>
          <a:p>
            <a:r>
              <a:rPr lang="en-US" dirty="0" smtClean="0">
                <a:latin typeface="Times New Roman" pitchFamily="18" charset="0"/>
                <a:cs typeface="Times New Roman" pitchFamily="18" charset="0"/>
              </a:rPr>
              <a:t>Feasible Path (survival)</a:t>
            </a:r>
            <a:endParaRPr lang="en-US" dirty="0"/>
          </a:p>
        </p:txBody>
      </p:sp>
      <p:sp>
        <p:nvSpPr>
          <p:cNvPr id="21" name="Rectangle 20"/>
          <p:cNvSpPr/>
          <p:nvPr/>
        </p:nvSpPr>
        <p:spPr>
          <a:xfrm>
            <a:off x="5359616" y="5650468"/>
            <a:ext cx="2230098" cy="369332"/>
          </a:xfrm>
          <a:prstGeom prst="rect">
            <a:avLst/>
          </a:prstGeom>
        </p:spPr>
        <p:txBody>
          <a:bodyPr wrap="none">
            <a:spAutoFit/>
          </a:bodyPr>
          <a:lstStyle/>
          <a:p>
            <a:r>
              <a:rPr lang="en-US" dirty="0" smtClean="0">
                <a:latin typeface="Times New Roman" pitchFamily="18" charset="0"/>
                <a:cs typeface="Times New Roman" pitchFamily="18" charset="0"/>
              </a:rPr>
              <a:t>Infeasible Path (died)</a:t>
            </a:r>
            <a:endParaRPr lang="en-US" dirty="0"/>
          </a:p>
        </p:txBody>
      </p:sp>
      <p:pic>
        <p:nvPicPr>
          <p:cNvPr id="16" name="Content Placeholder 4" descr="UPM.jpg"/>
          <p:cNvPicPr>
            <a:picLocks noChangeAspect="1"/>
          </p:cNvPicPr>
          <p:nvPr/>
        </p:nvPicPr>
        <p:blipFill>
          <a:blip r:embed="rId3" cstate="print"/>
          <a:stretch>
            <a:fillRect/>
          </a:stretch>
        </p:blipFill>
        <p:spPr>
          <a:xfrm>
            <a:off x="0" y="-157186"/>
            <a:ext cx="9144000" cy="842986"/>
          </a:xfrm>
          <a:prstGeom prst="rect">
            <a:avLst/>
          </a:prstGeom>
        </p:spPr>
      </p:pic>
      <p:sp>
        <p:nvSpPr>
          <p:cNvPr id="17" name="Title 1"/>
          <p:cNvSpPr txBox="1">
            <a:spLocks/>
          </p:cNvSpPr>
          <p:nvPr/>
        </p:nvSpPr>
        <p:spPr>
          <a:xfrm>
            <a:off x="609600" y="685800"/>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100" b="1" dirty="0" smtClean="0">
                <a:solidFill>
                  <a:srgbClr val="CC3300"/>
                </a:solidFill>
              </a:rPr>
              <a:t>Proposed</a:t>
            </a:r>
            <a:r>
              <a:rPr lang="en-US" sz="3100" dirty="0" smtClean="0">
                <a:solidFill>
                  <a:srgbClr val="CC3300"/>
                </a:solidFill>
              </a:rPr>
              <a:t> </a:t>
            </a:r>
            <a:r>
              <a:rPr lang="en-US" sz="2800" b="1" dirty="0" smtClean="0">
                <a:solidFill>
                  <a:srgbClr val="CC3300"/>
                </a:solidFill>
              </a:rPr>
              <a:t>Method</a:t>
            </a:r>
            <a:r>
              <a:rPr lang="en-US" dirty="0" smtClean="0">
                <a:solidFill>
                  <a:srgbClr val="FF3399"/>
                </a:solidFill>
              </a:rPr>
              <a:t/>
            </a:r>
            <a:br>
              <a:rPr lang="en-US" dirty="0" smtClean="0">
                <a:solidFill>
                  <a:srgbClr val="FF3399"/>
                </a:solidFill>
              </a:rPr>
            </a:br>
            <a:endParaRPr lang="en-US" b="1" dirty="0">
              <a:solidFill>
                <a:srgbClr val="92D050"/>
              </a:solidFill>
            </a:endParaRPr>
          </a:p>
        </p:txBody>
      </p:sp>
    </p:spTree>
    <p:extLst>
      <p:ext uri="{BB962C8B-B14F-4D97-AF65-F5344CB8AC3E}">
        <p14:creationId xmlns:p14="http://schemas.microsoft.com/office/powerpoint/2010/main" val="36866622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525963"/>
          </a:xfrm>
        </p:spPr>
        <p:txBody>
          <a:bodyPr>
            <a:normAutofit/>
          </a:bodyPr>
          <a:lstStyle/>
          <a:p>
            <a:pPr>
              <a:lnSpc>
                <a:spcPct val="150000"/>
              </a:lnSpc>
              <a:buFont typeface="Wingdings" pitchFamily="2" charset="2"/>
              <a:buChar char="q"/>
            </a:pPr>
            <a:r>
              <a:rPr lang="en-US" sz="1600" dirty="0">
                <a:latin typeface="Times New Roman" pitchFamily="18" charset="0"/>
                <a:cs typeface="Times New Roman" pitchFamily="18" charset="0"/>
              </a:rPr>
              <a:t>Now, according to the fitness function, we calculate the cost of that path</a:t>
            </a:r>
            <a:r>
              <a:rPr lang="en-US" sz="1600" dirty="0" smtClean="0">
                <a:latin typeface="Times New Roman" pitchFamily="18" charset="0"/>
                <a:cs typeface="Times New Roman" pitchFamily="18" charset="0"/>
              </a:rPr>
              <a:t>.</a:t>
            </a:r>
          </a:p>
          <a:p>
            <a:pPr marL="0" indent="0">
              <a:lnSpc>
                <a:spcPct val="150000"/>
              </a:lnSpc>
              <a:buNone/>
            </a:pP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E.g., the parent path 1 </a:t>
            </a:r>
            <a:r>
              <a:rPr lang="en-US" sz="1600" dirty="0" smtClean="0">
                <a:latin typeface="Times New Roman" pitchFamily="18" charset="0"/>
                <a:cs typeface="Times New Roman" pitchFamily="18" charset="0"/>
              </a:rPr>
              <a:t>is   (</a:t>
            </a:r>
            <a:r>
              <a:rPr lang="en-US" sz="1600" dirty="0">
                <a:latin typeface="Times New Roman" pitchFamily="18" charset="0"/>
                <a:cs typeface="Times New Roman" pitchFamily="18" charset="0"/>
              </a:rPr>
              <a:t>1-3-5-7-9-10), </a:t>
            </a:r>
          </a:p>
          <a:p>
            <a:pPr marL="0" indent="0">
              <a:lnSpc>
                <a:spcPct val="150000"/>
              </a:lnSpc>
              <a:buNone/>
            </a:pPr>
            <a:r>
              <a:rPr lang="en-US" sz="1600" dirty="0" smtClean="0">
                <a:latin typeface="Times New Roman" pitchFamily="18" charset="0"/>
                <a:cs typeface="Times New Roman" pitchFamily="18" charset="0"/>
              </a:rPr>
              <a:t>       so</a:t>
            </a:r>
            <a:r>
              <a:rPr lang="en-US" sz="1600" dirty="0">
                <a:latin typeface="Times New Roman" pitchFamily="18" charset="0"/>
                <a:cs typeface="Times New Roman" pitchFamily="18" charset="0"/>
              </a:rPr>
              <a:t>, its cost acc. To the fitness function </a:t>
            </a:r>
            <a:r>
              <a:rPr lang="en-US" sz="1600" dirty="0" smtClean="0">
                <a:latin typeface="Times New Roman" pitchFamily="18" charset="0"/>
                <a:cs typeface="Times New Roman" pitchFamily="18" charset="0"/>
              </a:rPr>
              <a:t>is</a:t>
            </a:r>
            <a:endParaRPr lang="en-US" sz="1600" dirty="0">
              <a:latin typeface="Times New Roman" pitchFamily="18" charset="0"/>
              <a:cs typeface="Times New Roman" pitchFamily="18" charset="0"/>
            </a:endParaRPr>
          </a:p>
          <a:p>
            <a:pPr marL="0" indent="0">
              <a:lnSpc>
                <a:spcPct val="150000"/>
              </a:lnSpc>
              <a:buNone/>
            </a:pPr>
            <a:r>
              <a:rPr lang="en-US" sz="1600" dirty="0">
                <a:latin typeface="Times New Roman" pitchFamily="18" charset="0"/>
                <a:cs typeface="Times New Roman" pitchFamily="18" charset="0"/>
              </a:rPr>
              <a:t>Parent path 1:</a:t>
            </a:r>
            <a:r>
              <a:rPr lang="en-US" sz="1600" dirty="0">
                <a:solidFill>
                  <a:srgbClr val="00B050"/>
                </a:solidFill>
                <a:latin typeface="Times New Roman" pitchFamily="18" charset="0"/>
                <a:cs typeface="Times New Roman" pitchFamily="18" charset="0"/>
              </a:rPr>
              <a:t> 1-3-5-7-9-10 </a:t>
            </a:r>
          </a:p>
          <a:p>
            <a:pPr marL="0" indent="0">
              <a:lnSpc>
                <a:spcPct val="150000"/>
              </a:lnSpc>
              <a:buNone/>
            </a:pPr>
            <a:r>
              <a:rPr lang="en-US" sz="1600" dirty="0" smtClean="0">
                <a:solidFill>
                  <a:srgbClr val="00B050"/>
                </a:solidFill>
                <a:latin typeface="Times New Roman" pitchFamily="18" charset="0"/>
                <a:cs typeface="Times New Roman" pitchFamily="18" charset="0"/>
              </a:rPr>
              <a:t>                       10+9+2+10+8=39</a:t>
            </a:r>
            <a:endParaRPr lang="en-US" sz="1600" dirty="0">
              <a:solidFill>
                <a:srgbClr val="00B050"/>
              </a:solidFill>
              <a:latin typeface="Times New Roman" pitchFamily="18" charset="0"/>
              <a:cs typeface="Times New Roman" pitchFamily="18" charset="0"/>
            </a:endParaRPr>
          </a:p>
          <a:p>
            <a:pPr marL="0" indent="0">
              <a:buNone/>
            </a:pPr>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0"/>
            <a:ext cx="9144000" cy="842986"/>
          </a:xfrm>
          <a:prstGeom prst="rect">
            <a:avLst/>
          </a:prstGeom>
        </p:spPr>
      </p:pic>
      <p:graphicFrame>
        <p:nvGraphicFramePr>
          <p:cNvPr id="5" name="Content Placeholder 4"/>
          <p:cNvGraphicFramePr>
            <a:graphicFrameLocks/>
          </p:cNvGraphicFramePr>
          <p:nvPr>
            <p:extLst>
              <p:ext uri="{D42A27DB-BD31-4B8C-83A1-F6EECF244321}">
                <p14:modId xmlns:p14="http://schemas.microsoft.com/office/powerpoint/2010/main" val="1156745152"/>
              </p:ext>
            </p:extLst>
          </p:nvPr>
        </p:nvGraphicFramePr>
        <p:xfrm>
          <a:off x="762000" y="4343400"/>
          <a:ext cx="7010400" cy="182880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752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tblGrid>
              <a:tr h="365760">
                <a:tc>
                  <a:txBody>
                    <a:bodyPr/>
                    <a:lstStyle/>
                    <a:p>
                      <a:pPr algn="ctr"/>
                      <a:r>
                        <a:rPr lang="en-US" sz="1400" dirty="0" smtClean="0"/>
                        <a:t>String number </a:t>
                      </a:r>
                      <a:endParaRPr lang="en-US" sz="1400" dirty="0"/>
                    </a:p>
                  </a:txBody>
                  <a:tcPr anchor="ctr"/>
                </a:tc>
                <a:tc>
                  <a:txBody>
                    <a:bodyPr/>
                    <a:lstStyle/>
                    <a:p>
                      <a:pPr algn="ctr"/>
                      <a:r>
                        <a:rPr lang="en-US" sz="1400" dirty="0" smtClean="0"/>
                        <a:t>Initial population</a:t>
                      </a:r>
                      <a:endParaRPr lang="en-US" sz="1400" dirty="0"/>
                    </a:p>
                  </a:txBody>
                  <a:tcPr anchor="ctr"/>
                </a:tc>
                <a:tc>
                  <a:txBody>
                    <a:bodyPr/>
                    <a:lstStyle/>
                    <a:p>
                      <a:pPr algn="ctr"/>
                      <a:r>
                        <a:rPr lang="en-US" sz="1400" dirty="0" smtClean="0"/>
                        <a:t>Cost </a:t>
                      </a:r>
                      <a:endParaRPr lang="en-US" sz="1400" dirty="0"/>
                    </a:p>
                  </a:txBody>
                  <a:tcPr anchor="ctr"/>
                </a:tc>
                <a:tc>
                  <a:txBody>
                    <a:bodyPr/>
                    <a:lstStyle/>
                    <a:p>
                      <a:pPr algn="ctr"/>
                      <a:r>
                        <a:rPr lang="en-US" sz="1400" dirty="0" smtClean="0"/>
                        <a:t>Fitness value </a:t>
                      </a:r>
                      <a:endParaRPr lang="en-US" sz="1400" dirty="0"/>
                    </a:p>
                  </a:txBody>
                  <a:tcPr anchor="ctr"/>
                </a:tc>
                <a:extLst>
                  <a:ext uri="{0D108BD9-81ED-4DB2-BD59-A6C34878D82A}">
                    <a16:rowId xmlns:a16="http://schemas.microsoft.com/office/drawing/2014/main" val="10000"/>
                  </a:ext>
                </a:extLst>
              </a:tr>
              <a:tr h="365760">
                <a:tc>
                  <a:txBody>
                    <a:bodyPr/>
                    <a:lstStyle/>
                    <a:p>
                      <a:pPr algn="ctr"/>
                      <a:r>
                        <a:rPr lang="en-US" sz="1400" dirty="0" smtClean="0"/>
                        <a:t>1</a:t>
                      </a:r>
                      <a:endParaRPr lang="en-US" sz="1400" dirty="0"/>
                    </a:p>
                  </a:txBody>
                  <a:tcPr anchor="ctr"/>
                </a:tc>
                <a:tc>
                  <a:txBody>
                    <a:bodyPr/>
                    <a:lstStyle/>
                    <a:p>
                      <a:pPr algn="ctr"/>
                      <a:r>
                        <a:rPr lang="en-US" sz="1400" dirty="0" smtClean="0"/>
                        <a:t>Chromosome A</a:t>
                      </a:r>
                      <a:endParaRPr lang="en-US" sz="1400" dirty="0"/>
                    </a:p>
                  </a:txBody>
                  <a:tcPr anchor="ctr"/>
                </a:tc>
                <a:tc>
                  <a:txBody>
                    <a:bodyPr/>
                    <a:lstStyle/>
                    <a:p>
                      <a:pPr algn="ctr"/>
                      <a:r>
                        <a:rPr lang="en-US" sz="1400" dirty="0" smtClean="0"/>
                        <a:t>39</a:t>
                      </a:r>
                      <a:endParaRPr lang="en-US" sz="1400" dirty="0"/>
                    </a:p>
                  </a:txBody>
                  <a:tcPr anchor="ctr"/>
                </a:tc>
                <a:tc>
                  <a:txBody>
                    <a:bodyPr/>
                    <a:lstStyle/>
                    <a:p>
                      <a:pPr algn="ctr"/>
                      <a:r>
                        <a:rPr lang="en-US" sz="1400" dirty="0" smtClean="0"/>
                        <a:t>0.025</a:t>
                      </a:r>
                      <a:endParaRPr lang="en-US" sz="1400" dirty="0"/>
                    </a:p>
                  </a:txBody>
                  <a:tcPr anchor="ctr"/>
                </a:tc>
                <a:extLst>
                  <a:ext uri="{0D108BD9-81ED-4DB2-BD59-A6C34878D82A}">
                    <a16:rowId xmlns:a16="http://schemas.microsoft.com/office/drawing/2014/main" val="10001"/>
                  </a:ext>
                </a:extLst>
              </a:tr>
              <a:tr h="365760">
                <a:tc>
                  <a:txBody>
                    <a:bodyPr/>
                    <a:lstStyle/>
                    <a:p>
                      <a:pPr algn="ctr"/>
                      <a:r>
                        <a:rPr lang="en-US" sz="1400" dirty="0" smtClean="0"/>
                        <a:t>2</a:t>
                      </a:r>
                      <a:endParaRPr lang="en-US" sz="1400" dirty="0"/>
                    </a:p>
                  </a:txBody>
                  <a:tcPr anchor="ctr"/>
                </a:tc>
                <a:tc>
                  <a:txBody>
                    <a:bodyPr/>
                    <a:lstStyle/>
                    <a:p>
                      <a:pPr algn="ctr"/>
                      <a:r>
                        <a:rPr lang="en-US" sz="1400" dirty="0" smtClean="0"/>
                        <a:t>Chromosome  B</a:t>
                      </a:r>
                      <a:endParaRPr lang="en-US" sz="1400" dirty="0"/>
                    </a:p>
                  </a:txBody>
                  <a:tcPr anchor="ctr"/>
                </a:tc>
                <a:tc>
                  <a:txBody>
                    <a:bodyPr/>
                    <a:lstStyle/>
                    <a:p>
                      <a:pPr algn="ctr"/>
                      <a:r>
                        <a:rPr lang="en-US" sz="1400" dirty="0" smtClean="0"/>
                        <a:t>54</a:t>
                      </a:r>
                      <a:endParaRPr lang="en-US" sz="1400" dirty="0"/>
                    </a:p>
                  </a:txBody>
                  <a:tcPr anchor="ctr"/>
                </a:tc>
                <a:tc>
                  <a:txBody>
                    <a:bodyPr/>
                    <a:lstStyle/>
                    <a:p>
                      <a:pPr algn="ctr"/>
                      <a:r>
                        <a:rPr lang="en-US" sz="1400" dirty="0" smtClean="0"/>
                        <a:t>0.018</a:t>
                      </a:r>
                      <a:endParaRPr lang="en-US" sz="1400" dirty="0"/>
                    </a:p>
                  </a:txBody>
                  <a:tcPr anchor="ctr"/>
                </a:tc>
                <a:extLst>
                  <a:ext uri="{0D108BD9-81ED-4DB2-BD59-A6C34878D82A}">
                    <a16:rowId xmlns:a16="http://schemas.microsoft.com/office/drawing/2014/main" val="10002"/>
                  </a:ext>
                </a:extLst>
              </a:tr>
              <a:tr h="365760">
                <a:tc>
                  <a:txBody>
                    <a:bodyPr/>
                    <a:lstStyle/>
                    <a:p>
                      <a:pPr algn="ctr"/>
                      <a:r>
                        <a:rPr lang="en-US" sz="1400" dirty="0" smtClean="0"/>
                        <a:t>3</a:t>
                      </a:r>
                      <a:endParaRPr lang="en-US" sz="1400" dirty="0"/>
                    </a:p>
                  </a:txBody>
                  <a:tcPr anchor="ctr"/>
                </a:tc>
                <a:tc>
                  <a:txBody>
                    <a:bodyPr/>
                    <a:lstStyle/>
                    <a:p>
                      <a:pPr algn="ctr"/>
                      <a:r>
                        <a:rPr lang="en-US" sz="1400" dirty="0" smtClean="0"/>
                        <a:t>Chromosome  C</a:t>
                      </a:r>
                      <a:endParaRPr lang="en-US" sz="1400" dirty="0"/>
                    </a:p>
                  </a:txBody>
                  <a:tcPr anchor="ctr"/>
                </a:tc>
                <a:tc>
                  <a:txBody>
                    <a:bodyPr/>
                    <a:lstStyle/>
                    <a:p>
                      <a:pPr algn="ctr"/>
                      <a:r>
                        <a:rPr lang="en-US" sz="1400" dirty="0" smtClean="0"/>
                        <a:t>48</a:t>
                      </a:r>
                      <a:endParaRPr lang="en-US" sz="1400" dirty="0"/>
                    </a:p>
                  </a:txBody>
                  <a:tcPr anchor="ctr"/>
                </a:tc>
                <a:tc>
                  <a:txBody>
                    <a:bodyPr/>
                    <a:lstStyle/>
                    <a:p>
                      <a:pPr algn="ctr"/>
                      <a:r>
                        <a:rPr lang="en-US" sz="1400" dirty="0" smtClean="0"/>
                        <a:t>0.020</a:t>
                      </a:r>
                      <a:endParaRPr lang="en-US" sz="1400" dirty="0"/>
                    </a:p>
                  </a:txBody>
                  <a:tcPr anchor="ctr"/>
                </a:tc>
                <a:extLst>
                  <a:ext uri="{0D108BD9-81ED-4DB2-BD59-A6C34878D82A}">
                    <a16:rowId xmlns:a16="http://schemas.microsoft.com/office/drawing/2014/main" val="10003"/>
                  </a:ext>
                </a:extLst>
              </a:tr>
              <a:tr h="365760">
                <a:tc>
                  <a:txBody>
                    <a:bodyPr/>
                    <a:lstStyle/>
                    <a:p>
                      <a:pPr algn="ctr"/>
                      <a:r>
                        <a:rPr lang="en-US" sz="1400" dirty="0" smtClean="0"/>
                        <a:t>4</a:t>
                      </a:r>
                      <a:endParaRPr lang="en-US" sz="1400" dirty="0"/>
                    </a:p>
                  </a:txBody>
                  <a:tcPr anchor="ctr"/>
                </a:tc>
                <a:tc>
                  <a:txBody>
                    <a:bodyPr/>
                    <a:lstStyle/>
                    <a:p>
                      <a:pPr algn="ctr"/>
                      <a:r>
                        <a:rPr lang="en-US" sz="1400" dirty="0" smtClean="0"/>
                        <a:t>Chromosome  D</a:t>
                      </a:r>
                      <a:endParaRPr lang="en-US" sz="1400" dirty="0"/>
                    </a:p>
                  </a:txBody>
                  <a:tcPr anchor="ctr"/>
                </a:tc>
                <a:tc>
                  <a:txBody>
                    <a:bodyPr/>
                    <a:lstStyle/>
                    <a:p>
                      <a:pPr algn="ctr"/>
                      <a:r>
                        <a:rPr lang="en-US" sz="1400" dirty="0" smtClean="0"/>
                        <a:t>51</a:t>
                      </a:r>
                      <a:endParaRPr lang="en-US" sz="1400" dirty="0"/>
                    </a:p>
                  </a:txBody>
                  <a:tcPr anchor="ctr"/>
                </a:tc>
                <a:tc>
                  <a:txBody>
                    <a:bodyPr/>
                    <a:lstStyle/>
                    <a:p>
                      <a:pPr algn="ctr"/>
                      <a:r>
                        <a:rPr lang="en-US" sz="1400" dirty="0" smtClean="0"/>
                        <a:t>0.019</a:t>
                      </a:r>
                      <a:endParaRPr lang="en-US" sz="14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65609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83560"/>
            <a:ext cx="8153400" cy="4572000"/>
          </a:xfrm>
        </p:spPr>
        <p:txBody>
          <a:bodyPr>
            <a:normAutofit/>
          </a:bodyPr>
          <a:lstStyle/>
          <a:p>
            <a:pPr marL="582930" indent="-514350" algn="justLow">
              <a:buClr>
                <a:schemeClr val="accent2"/>
              </a:buClr>
              <a:buFont typeface="+mj-lt"/>
              <a:buAutoNum type="alphaUcPeriod" startAt="3"/>
            </a:pPr>
            <a:endParaRPr lang="en-US" sz="2400" dirty="0" smtClean="0">
              <a:solidFill>
                <a:schemeClr val="accent6"/>
              </a:solidFill>
              <a:latin typeface="Times New Roman" pitchFamily="18" charset="0"/>
              <a:cs typeface="Times New Roman" pitchFamily="18" charset="0"/>
            </a:endParaRPr>
          </a:p>
          <a:p>
            <a:pPr marL="0" indent="0" algn="justLow">
              <a:buClr>
                <a:schemeClr val="accent2"/>
              </a:buClr>
              <a:buNone/>
            </a:pPr>
            <a:r>
              <a:rPr lang="en-US" sz="1600" dirty="0">
                <a:latin typeface="Times New Roman" pitchFamily="18" charset="0"/>
                <a:cs typeface="Times New Roman" pitchFamily="18" charset="0"/>
              </a:rPr>
              <a:t>The algorithm uses the common two genetic </a:t>
            </a:r>
            <a:r>
              <a:rPr lang="en-US" sz="1600" dirty="0" smtClean="0">
                <a:latin typeface="Times New Roman" pitchFamily="18" charset="0"/>
                <a:cs typeface="Times New Roman" pitchFamily="18" charset="0"/>
              </a:rPr>
              <a:t>operators:</a:t>
            </a:r>
          </a:p>
          <a:p>
            <a:pPr algn="justLow">
              <a:buClr>
                <a:schemeClr val="accent2"/>
              </a:buClr>
              <a:buFont typeface="Wingdings" pitchFamily="2" charset="2"/>
              <a:buChar char="ü"/>
            </a:pPr>
            <a:r>
              <a:rPr lang="en-US" sz="1800" dirty="0" smtClean="0">
                <a:solidFill>
                  <a:srgbClr val="FF3399"/>
                </a:solidFill>
                <a:latin typeface="Times New Roman" pitchFamily="18" charset="0"/>
                <a:cs typeface="Times New Roman" pitchFamily="18" charset="0"/>
              </a:rPr>
              <a:t>crossover </a:t>
            </a:r>
          </a:p>
          <a:p>
            <a:pPr algn="justLow">
              <a:buClr>
                <a:schemeClr val="accent2"/>
              </a:buClr>
              <a:buFont typeface="Wingdings" pitchFamily="2" charset="2"/>
              <a:buChar char="ü"/>
            </a:pPr>
            <a:r>
              <a:rPr lang="en-US" sz="1800" dirty="0" smtClean="0">
                <a:solidFill>
                  <a:srgbClr val="FF3399"/>
                </a:solidFill>
                <a:latin typeface="Times New Roman" pitchFamily="18" charset="0"/>
                <a:cs typeface="Times New Roman" pitchFamily="18" charset="0"/>
              </a:rPr>
              <a:t>mutation</a:t>
            </a:r>
          </a:p>
          <a:p>
            <a:pPr algn="justLow">
              <a:buClr>
                <a:schemeClr val="accent2"/>
              </a:buClr>
            </a:pPr>
            <a:endParaRPr lang="en-US" sz="1800" dirty="0" smtClean="0">
              <a:latin typeface="Times New Roman" pitchFamily="18" charset="0"/>
              <a:cs typeface="Times New Roman" pitchFamily="18" charset="0"/>
            </a:endParaRPr>
          </a:p>
          <a:p>
            <a:pPr algn="justLow">
              <a:lnSpc>
                <a:spcPct val="110000"/>
              </a:lnSpc>
              <a:buClr>
                <a:schemeClr val="accent2"/>
              </a:buClr>
              <a:buFont typeface="Wingdings" pitchFamily="2" charset="2"/>
              <a:buChar char="v"/>
            </a:pPr>
            <a:r>
              <a:rPr lang="en-US" sz="1600" dirty="0">
                <a:latin typeface="Times New Roman" pitchFamily="18" charset="0"/>
                <a:cs typeface="Times New Roman" pitchFamily="18" charset="0"/>
              </a:rPr>
              <a:t>Crossover recombines two 'parent' </a:t>
            </a:r>
            <a:r>
              <a:rPr lang="en-US" sz="1600" dirty="0" smtClean="0">
                <a:latin typeface="Times New Roman" pitchFamily="18" charset="0"/>
                <a:cs typeface="Times New Roman" pitchFamily="18" charset="0"/>
              </a:rPr>
              <a:t>paths </a:t>
            </a:r>
            <a:r>
              <a:rPr lang="en-US" sz="1600" dirty="0">
                <a:latin typeface="Times New Roman" pitchFamily="18" charset="0"/>
                <a:cs typeface="Times New Roman" pitchFamily="18" charset="0"/>
              </a:rPr>
              <a:t>to produce two 'children' new paths in the next </a:t>
            </a:r>
            <a:r>
              <a:rPr lang="en-US" sz="1600" dirty="0" smtClean="0">
                <a:latin typeface="Times New Roman" pitchFamily="18" charset="0"/>
                <a:cs typeface="Times New Roman" pitchFamily="18" charset="0"/>
              </a:rPr>
              <a:t>generation</a:t>
            </a:r>
            <a:r>
              <a:rPr lang="en-US" sz="1600" dirty="0">
                <a:latin typeface="Times New Roman" pitchFamily="18" charset="0"/>
                <a:cs typeface="Times New Roman" pitchFamily="18" charset="0"/>
              </a:rPr>
              <a:t>. During the crossover, a string that has an efficient fitness is randomly selected as a parent. If the second parent contains the common number in the first one; both strings exchange the part of their strings following the common number. If not another string is selected as the second parent and the same procedure is followed.</a:t>
            </a:r>
          </a:p>
          <a:p>
            <a:pPr algn="justLow">
              <a:buClr>
                <a:schemeClr val="accent2"/>
              </a:buClr>
            </a:pPr>
            <a:endParaRPr lang="en-US" sz="1800" dirty="0" smtClean="0">
              <a:latin typeface="Times New Roman" pitchFamily="18" charset="0"/>
              <a:cs typeface="Times New Roman" pitchFamily="18" charset="0"/>
            </a:endParaRPr>
          </a:p>
          <a:p>
            <a:pPr algn="justLow">
              <a:buClr>
                <a:schemeClr val="accent2"/>
              </a:buClr>
            </a:pPr>
            <a:endParaRPr lang="en-US" sz="1800" dirty="0" smtClean="0">
              <a:latin typeface="Times New Roman" pitchFamily="18" charset="0"/>
              <a:cs typeface="Times New Roman" pitchFamily="18" charset="0"/>
            </a:endParaRPr>
          </a:p>
          <a:p>
            <a:pPr algn="justLow">
              <a:buClr>
                <a:schemeClr val="accent2"/>
              </a:buClr>
              <a:buFont typeface="Wingdings" pitchFamily="2" charset="2"/>
              <a:buChar char="v"/>
            </a:pPr>
            <a:r>
              <a:rPr lang="en-US" sz="1600" dirty="0">
                <a:latin typeface="Times New Roman" pitchFamily="18" charset="0"/>
                <a:cs typeface="Times New Roman" pitchFamily="18" charset="0"/>
              </a:rPr>
              <a:t>The mutation process is also </a:t>
            </a:r>
            <a:r>
              <a:rPr lang="en-US" sz="1600" dirty="0" smtClean="0">
                <a:latin typeface="Times New Roman" pitchFamily="18" charset="0"/>
                <a:cs typeface="Times New Roman" pitchFamily="18" charset="0"/>
              </a:rPr>
              <a:t>applied </a:t>
            </a:r>
            <a:r>
              <a:rPr lang="en-US" sz="1600" dirty="0">
                <a:latin typeface="Times New Roman" pitchFamily="18" charset="0"/>
                <a:cs typeface="Times New Roman" pitchFamily="18" charset="0"/>
              </a:rPr>
              <a:t>to flip </a:t>
            </a:r>
            <a:r>
              <a:rPr lang="en-US" sz="1600" dirty="0" smtClean="0">
                <a:latin typeface="Times New Roman" pitchFamily="18" charset="0"/>
                <a:cs typeface="Times New Roman" pitchFamily="18" charset="0"/>
              </a:rPr>
              <a:t>randomly </a:t>
            </a:r>
            <a:r>
              <a:rPr lang="en-US" sz="1600" dirty="0">
                <a:latin typeface="Times New Roman" pitchFamily="18" charset="0"/>
                <a:cs typeface="Times New Roman" pitchFamily="18" charset="0"/>
              </a:rPr>
              <a:t>a bit position in the </a:t>
            </a:r>
            <a:r>
              <a:rPr lang="en-US" sz="1600" dirty="0" smtClean="0">
                <a:latin typeface="Times New Roman" pitchFamily="18" charset="0"/>
                <a:cs typeface="Times New Roman" pitchFamily="18" charset="0"/>
              </a:rPr>
              <a:t>chromosome</a:t>
            </a:r>
            <a:r>
              <a:rPr lang="en-US" sz="1600" dirty="0">
                <a:latin typeface="Times New Roman" pitchFamily="18" charset="0"/>
                <a:cs typeface="Times New Roman" pitchFamily="18" charset="0"/>
              </a:rPr>
              <a:t>. The main </a:t>
            </a:r>
            <a:r>
              <a:rPr lang="en-US" sz="1600" dirty="0" smtClean="0">
                <a:latin typeface="Times New Roman" pitchFamily="18" charset="0"/>
                <a:cs typeface="Times New Roman" pitchFamily="18" charset="0"/>
              </a:rPr>
              <a:t>aim </a:t>
            </a:r>
            <a:r>
              <a:rPr lang="en-US" sz="1600" dirty="0">
                <a:latin typeface="Times New Roman" pitchFamily="18" charset="0"/>
                <a:cs typeface="Times New Roman" pitchFamily="18" charset="0"/>
              </a:rPr>
              <a:t>of carrying out mutation is to induce a </a:t>
            </a:r>
            <a:r>
              <a:rPr lang="en-US" sz="1600" dirty="0" smtClean="0">
                <a:latin typeface="Times New Roman" pitchFamily="18" charset="0"/>
                <a:cs typeface="Times New Roman" pitchFamily="18" charset="0"/>
              </a:rPr>
              <a:t>certain level </a:t>
            </a:r>
            <a:r>
              <a:rPr lang="en-US" sz="1600" dirty="0">
                <a:latin typeface="Times New Roman" pitchFamily="18" charset="0"/>
                <a:cs typeface="Times New Roman" pitchFamily="18" charset="0"/>
              </a:rPr>
              <a:t>of diversity into population so </a:t>
            </a:r>
            <a:r>
              <a:rPr lang="en-US" sz="1600" dirty="0" smtClean="0">
                <a:latin typeface="Times New Roman" pitchFamily="18" charset="0"/>
                <a:cs typeface="Times New Roman" pitchFamily="18" charset="0"/>
              </a:rPr>
              <a:t>that </a:t>
            </a:r>
            <a:r>
              <a:rPr lang="en-US" sz="1600" dirty="0">
                <a:latin typeface="Times New Roman" pitchFamily="18" charset="0"/>
                <a:cs typeface="Times New Roman" pitchFamily="18" charset="0"/>
              </a:rPr>
              <a:t>GA can be prevented from getting trapped into a local optimum</a:t>
            </a:r>
          </a:p>
          <a:p>
            <a:pPr marL="68580" indent="0">
              <a:lnSpc>
                <a:spcPct val="150000"/>
              </a:lnSpc>
              <a:buClr>
                <a:schemeClr val="accent2"/>
              </a:buClr>
              <a:buNone/>
            </a:pPr>
            <a:endParaRPr lang="en-US" sz="1800" dirty="0" smtClean="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6" name="Title 1"/>
          <p:cNvSpPr txBox="1">
            <a:spLocks/>
          </p:cNvSpPr>
          <p:nvPr/>
        </p:nvSpPr>
        <p:spPr>
          <a:xfrm>
            <a:off x="609600" y="685800"/>
            <a:ext cx="8229600" cy="11430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100" b="1" dirty="0" smtClean="0">
                <a:solidFill>
                  <a:srgbClr val="CC3300"/>
                </a:solidFill>
              </a:rPr>
              <a:t>Proposed</a:t>
            </a:r>
            <a:r>
              <a:rPr lang="en-US" sz="3100" dirty="0" smtClean="0">
                <a:solidFill>
                  <a:srgbClr val="CC3300"/>
                </a:solidFill>
              </a:rPr>
              <a:t> </a:t>
            </a:r>
            <a:r>
              <a:rPr lang="en-US" sz="2800" b="1" dirty="0" smtClean="0">
                <a:solidFill>
                  <a:srgbClr val="CC3300"/>
                </a:solidFill>
              </a:rPr>
              <a:t>Method</a:t>
            </a:r>
            <a:r>
              <a:rPr lang="en-US" dirty="0" smtClean="0">
                <a:solidFill>
                  <a:srgbClr val="92D050"/>
                </a:solidFill>
              </a:rPr>
              <a:t/>
            </a:r>
            <a:br>
              <a:rPr lang="en-US" dirty="0" smtClean="0">
                <a:solidFill>
                  <a:srgbClr val="92D050"/>
                </a:solidFill>
              </a:rPr>
            </a:br>
            <a:endParaRPr lang="en-US" b="1" dirty="0">
              <a:solidFill>
                <a:srgbClr val="92D050"/>
              </a:solidFill>
            </a:endParaRPr>
          </a:p>
        </p:txBody>
      </p:sp>
      <p:pic>
        <p:nvPicPr>
          <p:cNvPr id="5"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
        <p:nvSpPr>
          <p:cNvPr id="2" name="Rectangle 1"/>
          <p:cNvSpPr/>
          <p:nvPr/>
        </p:nvSpPr>
        <p:spPr>
          <a:xfrm>
            <a:off x="482104" y="1459468"/>
            <a:ext cx="1844095" cy="369332"/>
          </a:xfrm>
          <a:prstGeom prst="rect">
            <a:avLst/>
          </a:prstGeom>
        </p:spPr>
        <p:txBody>
          <a:bodyPr wrap="none">
            <a:spAutoFit/>
          </a:bodyPr>
          <a:lstStyle/>
          <a:p>
            <a:pPr marL="582930" indent="-514350" algn="just">
              <a:buClr>
                <a:schemeClr val="accent2"/>
              </a:buClr>
              <a:buFont typeface="+mj-lt"/>
              <a:buAutoNum type="alphaUcPeriod" startAt="3"/>
            </a:pPr>
            <a:r>
              <a:rPr lang="en-US" b="1" dirty="0">
                <a:solidFill>
                  <a:schemeClr val="accent6"/>
                </a:solidFill>
                <a:latin typeface="Times New Roman" pitchFamily="18" charset="0"/>
                <a:cs typeface="Times New Roman" pitchFamily="18" charset="0"/>
              </a:rPr>
              <a:t>Operators </a:t>
            </a:r>
          </a:p>
        </p:txBody>
      </p:sp>
    </p:spTree>
    <p:extLst>
      <p:ext uri="{BB962C8B-B14F-4D97-AF65-F5344CB8AC3E}">
        <p14:creationId xmlns:p14="http://schemas.microsoft.com/office/powerpoint/2010/main" val="2377968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smtClean="0">
                <a:solidFill>
                  <a:srgbClr val="CC3300"/>
                </a:solidFill>
              </a:rPr>
              <a:t>Introduction   </a:t>
            </a:r>
            <a:endParaRPr lang="en-US" sz="3200" b="1" dirty="0">
              <a:solidFill>
                <a:srgbClr val="CC3300"/>
              </a:solidFill>
            </a:endParaRPr>
          </a:p>
        </p:txBody>
      </p:sp>
      <p:sp>
        <p:nvSpPr>
          <p:cNvPr id="3" name="Content Placeholder 2"/>
          <p:cNvSpPr>
            <a:spLocks noGrp="1"/>
          </p:cNvSpPr>
          <p:nvPr>
            <p:ph idx="1"/>
          </p:nvPr>
        </p:nvSpPr>
        <p:spPr>
          <a:xfrm>
            <a:off x="457200" y="2332037"/>
            <a:ext cx="8229600" cy="4525963"/>
          </a:xfrm>
        </p:spPr>
        <p:txBody>
          <a:bodyPr>
            <a:noAutofit/>
          </a:bodyPr>
          <a:lstStyle/>
          <a:p>
            <a:pPr algn="just">
              <a:buFont typeface="Wingdings" pitchFamily="2" charset="2"/>
              <a:buChar char="v"/>
            </a:pPr>
            <a:r>
              <a:rPr lang="en-US" sz="1600" dirty="0">
                <a:latin typeface="Times New Roman" pitchFamily="18" charset="0"/>
                <a:cs typeface="Times New Roman" pitchFamily="18" charset="0"/>
              </a:rPr>
              <a:t>The performance and reliability of the Internet depend in large part on the </a:t>
            </a:r>
            <a:r>
              <a:rPr lang="en-US" sz="1600" dirty="0" smtClean="0">
                <a:latin typeface="Times New Roman" pitchFamily="18" charset="0"/>
                <a:cs typeface="Times New Roman" pitchFamily="18" charset="0"/>
              </a:rPr>
              <a:t>operation </a:t>
            </a:r>
            <a:r>
              <a:rPr lang="en-US" sz="1600" dirty="0">
                <a:latin typeface="Times New Roman" pitchFamily="18" charset="0"/>
                <a:cs typeface="Times New Roman" pitchFamily="18" charset="0"/>
              </a:rPr>
              <a:t>of the underlying routing protocols. Today's IP routing protocols compute paths </a:t>
            </a:r>
            <a:r>
              <a:rPr lang="en-US" sz="1600" dirty="0" smtClean="0">
                <a:latin typeface="Times New Roman" pitchFamily="18" charset="0"/>
                <a:cs typeface="Times New Roman" pitchFamily="18" charset="0"/>
              </a:rPr>
              <a:t>based </a:t>
            </a:r>
            <a:r>
              <a:rPr lang="en-US" sz="1600" dirty="0">
                <a:latin typeface="Times New Roman" pitchFamily="18" charset="0"/>
                <a:cs typeface="Times New Roman" pitchFamily="18" charset="0"/>
              </a:rPr>
              <a:t>on the network topology and configuration parameters, without regard to the current </a:t>
            </a:r>
            <a:r>
              <a:rPr lang="en-US" sz="1600" dirty="0" smtClean="0">
                <a:latin typeface="Times New Roman" pitchFamily="18" charset="0"/>
                <a:cs typeface="Times New Roman" pitchFamily="18" charset="0"/>
              </a:rPr>
              <a:t>traffic </a:t>
            </a:r>
            <a:r>
              <a:rPr lang="en-US" sz="1600" dirty="0">
                <a:latin typeface="Times New Roman" pitchFamily="18" charset="0"/>
                <a:cs typeface="Times New Roman" pitchFamily="18" charset="0"/>
              </a:rPr>
              <a:t>load on the routers and </a:t>
            </a:r>
            <a:r>
              <a:rPr lang="en-US" sz="1600" dirty="0" smtClean="0">
                <a:latin typeface="Times New Roman" pitchFamily="18" charset="0"/>
                <a:cs typeface="Times New Roman" pitchFamily="18" charset="0"/>
              </a:rPr>
              <a:t>links.</a:t>
            </a:r>
          </a:p>
          <a:p>
            <a:pPr algn="just"/>
            <a:endParaRPr lang="en-US" sz="1600" b="1" dirty="0">
              <a:solidFill>
                <a:srgbClr val="92D050"/>
              </a:solidFill>
              <a:latin typeface="Times New Roman" pitchFamily="18" charset="0"/>
              <a:cs typeface="Times New Roman" pitchFamily="18" charset="0"/>
            </a:endParaRPr>
          </a:p>
          <a:p>
            <a:pPr algn="just">
              <a:buFont typeface="Wingdings" pitchFamily="2" charset="2"/>
              <a:buChar char="v"/>
            </a:pPr>
            <a:r>
              <a:rPr lang="en-US" sz="1600" dirty="0">
                <a:latin typeface="Times New Roman" pitchFamily="18" charset="0"/>
                <a:cs typeface="Times New Roman" pitchFamily="18" charset="0"/>
              </a:rPr>
              <a:t>growing traffic </a:t>
            </a:r>
            <a:r>
              <a:rPr lang="en-US" sz="1600" dirty="0" smtClean="0">
                <a:latin typeface="Times New Roman" pitchFamily="18" charset="0"/>
                <a:cs typeface="Times New Roman" pitchFamily="18" charset="0"/>
              </a:rPr>
              <a:t>cause </a:t>
            </a:r>
            <a:r>
              <a:rPr lang="en-US" sz="1600" dirty="0">
                <a:latin typeface="Times New Roman" pitchFamily="18" charset="0"/>
                <a:cs typeface="Times New Roman" pitchFamily="18" charset="0"/>
              </a:rPr>
              <a:t>localized link congestions, routing optimization can be used to resolve or at least </a:t>
            </a:r>
            <a:r>
              <a:rPr lang="en-US" sz="1600" dirty="0" smtClean="0">
                <a:latin typeface="Times New Roman" pitchFamily="18" charset="0"/>
                <a:cs typeface="Times New Roman" pitchFamily="18" charset="0"/>
              </a:rPr>
              <a:t>soften potential </a:t>
            </a:r>
            <a:r>
              <a:rPr lang="en-US" sz="1600" dirty="0">
                <a:latin typeface="Times New Roman" pitchFamily="18" charset="0"/>
                <a:cs typeface="Times New Roman" pitchFamily="18" charset="0"/>
              </a:rPr>
              <a:t>network performance problems. </a:t>
            </a:r>
            <a:endParaRPr lang="en-US" sz="1600" dirty="0" smtClean="0">
              <a:latin typeface="Times New Roman" pitchFamily="18" charset="0"/>
              <a:cs typeface="Times New Roman" pitchFamily="18" charset="0"/>
            </a:endParaRPr>
          </a:p>
          <a:p>
            <a:pPr algn="just">
              <a:buFont typeface="Wingdings" pitchFamily="2" charset="2"/>
              <a:buChar char="v"/>
            </a:pPr>
            <a:endParaRPr lang="en-US" sz="1600" dirty="0">
              <a:latin typeface="Times New Roman" pitchFamily="18" charset="0"/>
              <a:cs typeface="Times New Roman" pitchFamily="18" charset="0"/>
            </a:endParaRPr>
          </a:p>
          <a:p>
            <a:pPr algn="just">
              <a:buFont typeface="Wingdings" pitchFamily="2" charset="2"/>
              <a:buChar char="v"/>
            </a:pPr>
            <a:r>
              <a:rPr lang="en-US" sz="1600" dirty="0" smtClean="0">
                <a:latin typeface="Times New Roman" pitchFamily="18" charset="0"/>
                <a:cs typeface="Times New Roman" pitchFamily="18" charset="0"/>
              </a:rPr>
              <a:t>Routing </a:t>
            </a:r>
            <a:r>
              <a:rPr lang="en-US" sz="1600" dirty="0">
                <a:latin typeface="Times New Roman" pitchFamily="18" charset="0"/>
                <a:cs typeface="Times New Roman" pitchFamily="18" charset="0"/>
              </a:rPr>
              <a:t>is a process of transferring packets from source node to destination node with minimum cost .</a:t>
            </a:r>
          </a:p>
          <a:p>
            <a:pPr algn="just"/>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Text Box 5"/>
          <p:cNvSpPr txBox="1">
            <a:spLocks noChangeArrowheads="1"/>
          </p:cNvSpPr>
          <p:nvPr/>
        </p:nvSpPr>
        <p:spPr bwMode="auto">
          <a:xfrm>
            <a:off x="609600" y="1581090"/>
            <a:ext cx="4724400" cy="400110"/>
          </a:xfrm>
          <a:prstGeom prst="rect">
            <a:avLst/>
          </a:prstGeom>
          <a:noFill/>
          <a:ln w="9525">
            <a:noFill/>
            <a:miter lim="800000"/>
            <a:headEnd/>
            <a:tailEnd/>
          </a:ln>
          <a:effectLst/>
        </p:spPr>
        <p:txBody>
          <a:bodyPr>
            <a:spAutoFit/>
          </a:bodyPr>
          <a:lstStyle/>
          <a:p>
            <a:pPr>
              <a:spcBef>
                <a:spcPct val="20000"/>
              </a:spcBef>
              <a:buClr>
                <a:schemeClr val="tx1"/>
              </a:buClr>
              <a:buFont typeface="Wingdings" pitchFamily="2" charset="2"/>
              <a:buNone/>
            </a:pPr>
            <a:r>
              <a:rPr lang="en-US" sz="2000" b="1" dirty="0" smtClean="0">
                <a:solidFill>
                  <a:srgbClr val="00B050"/>
                </a:solidFill>
              </a:rPr>
              <a:t>Research Motivation</a:t>
            </a:r>
            <a:endParaRPr lang="en-US" sz="2000" b="1" dirty="0">
              <a:solidFill>
                <a:srgbClr val="00B050"/>
              </a:solidFill>
            </a:endParaRPr>
          </a:p>
        </p:txBody>
      </p:sp>
    </p:spTree>
    <p:extLst>
      <p:ext uri="{BB962C8B-B14F-4D97-AF65-F5344CB8AC3E}">
        <p14:creationId xmlns:p14="http://schemas.microsoft.com/office/powerpoint/2010/main" val="6903285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q"/>
            </a:pPr>
            <a:r>
              <a:rPr lang="en-US" sz="1600" dirty="0" smtClean="0">
                <a:latin typeface="Times New Roman" pitchFamily="18" charset="0"/>
                <a:cs typeface="Times New Roman" pitchFamily="18" charset="0"/>
              </a:rPr>
              <a:t>Now, </a:t>
            </a:r>
            <a:r>
              <a:rPr lang="en-US" sz="1600" dirty="0">
                <a:latin typeface="Times New Roman" pitchFamily="18" charset="0"/>
                <a:cs typeface="Times New Roman" pitchFamily="18" charset="0"/>
              </a:rPr>
              <a:t>we have to perform </a:t>
            </a:r>
            <a:r>
              <a:rPr lang="en-US" sz="1600" dirty="0" smtClean="0">
                <a:latin typeface="Times New Roman" pitchFamily="18" charset="0"/>
                <a:cs typeface="Times New Roman" pitchFamily="18" charset="0"/>
              </a:rPr>
              <a:t>Crossover, Before </a:t>
            </a:r>
            <a:r>
              <a:rPr lang="en-US" sz="1600" dirty="0">
                <a:latin typeface="Times New Roman" pitchFamily="18" charset="0"/>
                <a:cs typeface="Times New Roman" pitchFamily="18" charset="0"/>
              </a:rPr>
              <a:t>cross over </a:t>
            </a:r>
            <a:r>
              <a:rPr lang="en-US" sz="1600" dirty="0" smtClean="0">
                <a:latin typeface="Times New Roman" pitchFamily="18" charset="0"/>
                <a:cs typeface="Times New Roman" pitchFamily="18" charset="0"/>
              </a:rPr>
              <a:t>:</a:t>
            </a:r>
          </a:p>
          <a:p>
            <a:pPr marL="0" indent="0">
              <a:lnSpc>
                <a:spcPct val="150000"/>
              </a:lnSpc>
              <a:buNone/>
            </a:pPr>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Chromosome A: </a:t>
            </a:r>
            <a:r>
              <a:rPr lang="en-US" sz="1600" dirty="0">
                <a:solidFill>
                  <a:srgbClr val="00B050"/>
                </a:solidFill>
                <a:latin typeface="Times New Roman" pitchFamily="18" charset="0"/>
                <a:cs typeface="Times New Roman" pitchFamily="18" charset="0"/>
              </a:rPr>
              <a:t>0001 0011 0101 </a:t>
            </a:r>
            <a:r>
              <a:rPr lang="en-US" sz="1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0111</a:t>
            </a:r>
            <a:r>
              <a:rPr lang="en-US" sz="1600"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600" dirty="0">
                <a:solidFill>
                  <a:srgbClr val="00B050"/>
                </a:solidFill>
                <a:latin typeface="Times New Roman" pitchFamily="18" charset="0"/>
                <a:cs typeface="Times New Roman" pitchFamily="18" charset="0"/>
              </a:rPr>
              <a:t>1001 1010 </a:t>
            </a:r>
          </a:p>
          <a:p>
            <a:pPr marL="0" indent="0">
              <a:buNone/>
            </a:pPr>
            <a:r>
              <a:rPr lang="en-US" sz="1600" dirty="0">
                <a:latin typeface="Times New Roman" pitchFamily="18" charset="0"/>
                <a:cs typeface="Times New Roman" pitchFamily="18" charset="0"/>
              </a:rPr>
              <a:t>Chromosome B: </a:t>
            </a:r>
            <a:r>
              <a:rPr lang="en-US" sz="1600" dirty="0">
                <a:solidFill>
                  <a:srgbClr val="FF3399"/>
                </a:solidFill>
                <a:latin typeface="Times New Roman" pitchFamily="18" charset="0"/>
                <a:cs typeface="Times New Roman" pitchFamily="18" charset="0"/>
              </a:rPr>
              <a:t>0001 0010 0100 </a:t>
            </a:r>
            <a:r>
              <a:rPr lang="en-US" sz="1600" b="1" dirty="0">
                <a:solidFill>
                  <a:srgbClr val="FF3399"/>
                </a:solidFill>
                <a:effectLst>
                  <a:outerShdw blurRad="38100" dist="38100" dir="2700000" algn="tl">
                    <a:srgbClr val="000000">
                      <a:alpha val="43137"/>
                    </a:srgbClr>
                  </a:outerShdw>
                </a:effectLst>
                <a:latin typeface="Times New Roman" pitchFamily="18" charset="0"/>
                <a:cs typeface="Times New Roman" pitchFamily="18" charset="0"/>
              </a:rPr>
              <a:t>0111</a:t>
            </a:r>
            <a:r>
              <a:rPr lang="en-US" sz="1600" dirty="0">
                <a:solidFill>
                  <a:srgbClr val="FF3399"/>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600" dirty="0">
                <a:solidFill>
                  <a:srgbClr val="FF3399"/>
                </a:solidFill>
                <a:latin typeface="Times New Roman" pitchFamily="18" charset="0"/>
                <a:cs typeface="Times New Roman" pitchFamily="18" charset="0"/>
              </a:rPr>
              <a:t>1001 1000 1010 </a:t>
            </a:r>
          </a:p>
          <a:p>
            <a:pPr marL="0" indent="0">
              <a:buNone/>
            </a:pPr>
            <a:r>
              <a:rPr lang="en-US" sz="1600" dirty="0">
                <a:latin typeface="Times New Roman" pitchFamily="18" charset="0"/>
                <a:cs typeface="Times New Roman" pitchFamily="18" charset="0"/>
              </a:rPr>
              <a:t>Chromosome C</a:t>
            </a:r>
            <a:r>
              <a:rPr lang="en-US" sz="1600" dirty="0">
                <a:solidFill>
                  <a:srgbClr val="FFC000"/>
                </a:solidFill>
                <a:latin typeface="Times New Roman" pitchFamily="18" charset="0"/>
                <a:cs typeface="Times New Roman" pitchFamily="18" charset="0"/>
              </a:rPr>
              <a:t>: 0001 0010 0100 </a:t>
            </a:r>
            <a:r>
              <a:rPr lang="en-US" sz="1600" b="1"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0110</a:t>
            </a:r>
            <a:r>
              <a:rPr lang="en-US" sz="1600" dirty="0">
                <a:solidFill>
                  <a:srgbClr val="FFC00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600" dirty="0">
                <a:solidFill>
                  <a:srgbClr val="FFC000"/>
                </a:solidFill>
                <a:latin typeface="Times New Roman" pitchFamily="18" charset="0"/>
                <a:cs typeface="Times New Roman" pitchFamily="18" charset="0"/>
              </a:rPr>
              <a:t>1000 1010 </a:t>
            </a:r>
          </a:p>
          <a:p>
            <a:pPr marL="0" indent="0">
              <a:buNone/>
            </a:pPr>
            <a:r>
              <a:rPr lang="en-US" sz="1600" dirty="0">
                <a:latin typeface="Times New Roman" pitchFamily="18" charset="0"/>
                <a:cs typeface="Times New Roman" pitchFamily="18" charset="0"/>
              </a:rPr>
              <a:t>Chromosome D: </a:t>
            </a:r>
            <a:r>
              <a:rPr lang="en-US" sz="1600" dirty="0">
                <a:solidFill>
                  <a:srgbClr val="00B0F0"/>
                </a:solidFill>
                <a:latin typeface="Times New Roman" pitchFamily="18" charset="0"/>
                <a:cs typeface="Times New Roman" pitchFamily="18" charset="0"/>
              </a:rPr>
              <a:t>0001 0010 0011 </a:t>
            </a:r>
            <a:r>
              <a:rPr lang="en-US" sz="1600" b="1" dirty="0">
                <a:solidFill>
                  <a:srgbClr val="00B0F0"/>
                </a:solidFill>
                <a:effectLst>
                  <a:outerShdw blurRad="38100" dist="38100" dir="2700000" algn="tl">
                    <a:srgbClr val="000000">
                      <a:alpha val="43137"/>
                    </a:srgbClr>
                  </a:outerShdw>
                </a:effectLst>
                <a:latin typeface="Times New Roman" pitchFamily="18" charset="0"/>
                <a:cs typeface="Times New Roman" pitchFamily="18" charset="0"/>
              </a:rPr>
              <a:t>0101</a:t>
            </a:r>
            <a:r>
              <a:rPr lang="en-US" sz="1600" dirty="0">
                <a:solidFill>
                  <a:srgbClr val="00B0F0"/>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600" dirty="0">
                <a:solidFill>
                  <a:srgbClr val="00B0F0"/>
                </a:solidFill>
                <a:latin typeface="Times New Roman" pitchFamily="18" charset="0"/>
                <a:cs typeface="Times New Roman" pitchFamily="18" charset="0"/>
              </a:rPr>
              <a:t>0110 1000 1010 </a:t>
            </a:r>
          </a:p>
          <a:p>
            <a:endParaRPr lang="en-US" sz="1600" dirty="0" smtClean="0">
              <a:latin typeface="Times New Roman" pitchFamily="18" charset="0"/>
              <a:cs typeface="Times New Roman" pitchFamily="18" charset="0"/>
            </a:endParaRPr>
          </a:p>
          <a:p>
            <a:pPr>
              <a:buFont typeface="Wingdings" pitchFamily="2" charset="2"/>
              <a:buChar char="q"/>
            </a:pPr>
            <a:r>
              <a:rPr lang="en-US" sz="1600" dirty="0" smtClean="0">
                <a:latin typeface="Times New Roman" pitchFamily="18" charset="0"/>
                <a:cs typeface="Times New Roman" pitchFamily="18" charset="0"/>
              </a:rPr>
              <a:t>So</a:t>
            </a:r>
            <a:r>
              <a:rPr lang="en-US" sz="1600" dirty="0">
                <a:latin typeface="Times New Roman" pitchFamily="18" charset="0"/>
                <a:cs typeface="Times New Roman" pitchFamily="18" charset="0"/>
              </a:rPr>
              <a:t>, the bits after crossover may be represented as:</a:t>
            </a:r>
          </a:p>
          <a:p>
            <a:pPr marL="0" indent="0">
              <a:buNone/>
            </a:pPr>
            <a:endParaRPr lang="en-US" sz="1600" dirty="0" smtClean="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Chromosome A: </a:t>
            </a:r>
            <a:r>
              <a:rPr lang="en-US" sz="1600" dirty="0">
                <a:solidFill>
                  <a:srgbClr val="92D050"/>
                </a:solidFill>
                <a:latin typeface="Times New Roman" pitchFamily="18" charset="0"/>
                <a:cs typeface="Times New Roman" pitchFamily="18" charset="0"/>
              </a:rPr>
              <a:t>0001 0011 0101 0111 1001 1010 </a:t>
            </a:r>
          </a:p>
          <a:p>
            <a:pPr marL="0" indent="0">
              <a:buNone/>
            </a:pPr>
            <a:r>
              <a:rPr lang="en-US" sz="1600" dirty="0">
                <a:latin typeface="Times New Roman" pitchFamily="18" charset="0"/>
                <a:cs typeface="Times New Roman" pitchFamily="18" charset="0"/>
              </a:rPr>
              <a:t>Chromosome B:</a:t>
            </a:r>
            <a:r>
              <a:rPr lang="en-US" sz="1600" dirty="0">
                <a:solidFill>
                  <a:srgbClr val="FF3399"/>
                </a:solidFill>
                <a:latin typeface="Times New Roman" pitchFamily="18" charset="0"/>
                <a:cs typeface="Times New Roman" pitchFamily="18" charset="0"/>
              </a:rPr>
              <a:t> 0001 0010 0100 0111 1001 1000 1010 </a:t>
            </a:r>
          </a:p>
          <a:p>
            <a:pPr marL="0" indent="0">
              <a:buNone/>
            </a:pPr>
            <a:r>
              <a:rPr lang="en-US" sz="1600" dirty="0">
                <a:latin typeface="Times New Roman" pitchFamily="18" charset="0"/>
                <a:cs typeface="Times New Roman" pitchFamily="18" charset="0"/>
              </a:rPr>
              <a:t>Chromosome C: </a:t>
            </a:r>
            <a:r>
              <a:rPr lang="en-US" sz="1600" dirty="0">
                <a:solidFill>
                  <a:srgbClr val="FFC000"/>
                </a:solidFill>
                <a:latin typeface="Times New Roman" pitchFamily="18" charset="0"/>
                <a:cs typeface="Times New Roman" pitchFamily="18" charset="0"/>
              </a:rPr>
              <a:t>0001 0010 0100 0101 1000 1010 </a:t>
            </a:r>
          </a:p>
          <a:p>
            <a:pPr marL="0" indent="0">
              <a:buNone/>
            </a:pPr>
            <a:r>
              <a:rPr lang="en-US" sz="1600" dirty="0">
                <a:latin typeface="Times New Roman" pitchFamily="18" charset="0"/>
                <a:cs typeface="Times New Roman" pitchFamily="18" charset="0"/>
              </a:rPr>
              <a:t>Chromosome D: </a:t>
            </a:r>
            <a:r>
              <a:rPr lang="en-US" sz="1600" dirty="0">
                <a:solidFill>
                  <a:srgbClr val="00B0F0"/>
                </a:solidFill>
                <a:latin typeface="Times New Roman" pitchFamily="18" charset="0"/>
                <a:cs typeface="Times New Roman" pitchFamily="18" charset="0"/>
              </a:rPr>
              <a:t>0001 0010 0011 0110 0110 1000 </a:t>
            </a:r>
            <a:r>
              <a:rPr lang="en-US" sz="1600" dirty="0" smtClean="0">
                <a:solidFill>
                  <a:srgbClr val="00B0F0"/>
                </a:solidFill>
                <a:latin typeface="Times New Roman" pitchFamily="18" charset="0"/>
                <a:cs typeface="Times New Roman" pitchFamily="18" charset="0"/>
              </a:rPr>
              <a:t>1010</a:t>
            </a:r>
          </a:p>
        </p:txBody>
      </p:sp>
      <p:pic>
        <p:nvPicPr>
          <p:cNvPr id="4"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464963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p:spPr>
        <p:txBody>
          <a:bodyPr>
            <a:normAutofit/>
          </a:bodyPr>
          <a:lstStyle/>
          <a:p>
            <a:pPr>
              <a:buFont typeface="Wingdings" pitchFamily="2" charset="2"/>
              <a:buChar char="q"/>
            </a:pPr>
            <a:r>
              <a:rPr lang="en-US" sz="1600" dirty="0">
                <a:latin typeface="Times New Roman" pitchFamily="18" charset="0"/>
                <a:cs typeface="Times New Roman" pitchFamily="18" charset="0"/>
              </a:rPr>
              <a:t>P</a:t>
            </a:r>
            <a:r>
              <a:rPr lang="en-US" sz="1600" dirty="0" smtClean="0">
                <a:latin typeface="Times New Roman" pitchFamily="18" charset="0"/>
                <a:cs typeface="Times New Roman" pitchFamily="18" charset="0"/>
              </a:rPr>
              <a:t>ath after crossover </a:t>
            </a:r>
          </a:p>
          <a:p>
            <a:pPr>
              <a:buFont typeface="Wingdings" pitchFamily="2" charset="2"/>
              <a:buChar char="q"/>
            </a:pPr>
            <a:endParaRPr lang="en-US" sz="1600" dirty="0">
              <a:latin typeface="Times New Roman" pitchFamily="18" charset="0"/>
              <a:cs typeface="Times New Roman" pitchFamily="18" charset="0"/>
            </a:endParaRPr>
          </a:p>
          <a:p>
            <a:pPr>
              <a:buFont typeface="Wingdings" pitchFamily="2" charset="2"/>
              <a:buChar char="q"/>
            </a:pPr>
            <a:endParaRPr lang="en-US" sz="1600" dirty="0" smtClean="0">
              <a:latin typeface="Times New Roman" pitchFamily="18" charset="0"/>
              <a:cs typeface="Times New Roman" pitchFamily="18" charset="0"/>
            </a:endParaRPr>
          </a:p>
          <a:p>
            <a:pPr marL="0" indent="0">
              <a:buNone/>
            </a:pPr>
            <a:r>
              <a:rPr lang="en-US" sz="1600" dirty="0" smtClean="0">
                <a:latin typeface="Times New Roman" pitchFamily="18" charset="0"/>
                <a:cs typeface="Times New Roman" pitchFamily="18" charset="0"/>
              </a:rPr>
              <a:t>Chromosome </a:t>
            </a:r>
            <a:r>
              <a:rPr lang="en-US" sz="1600" dirty="0">
                <a:latin typeface="Times New Roman" pitchFamily="18" charset="0"/>
                <a:cs typeface="Times New Roman" pitchFamily="18" charset="0"/>
              </a:rPr>
              <a:t>A (PATH):</a:t>
            </a:r>
            <a:r>
              <a:rPr lang="en-US" sz="1600" dirty="0">
                <a:solidFill>
                  <a:srgbClr val="00B050"/>
                </a:solidFill>
                <a:latin typeface="Times New Roman" pitchFamily="18" charset="0"/>
                <a:cs typeface="Times New Roman" pitchFamily="18" charset="0"/>
              </a:rPr>
              <a:t>1-3-5-7-9-10 </a:t>
            </a:r>
            <a:endParaRPr lang="en-US" sz="1600" dirty="0" smtClean="0">
              <a:solidFill>
                <a:srgbClr val="00B050"/>
              </a:solidFill>
              <a:latin typeface="Times New Roman" pitchFamily="18" charset="0"/>
              <a:cs typeface="Times New Roman" pitchFamily="18" charset="0"/>
            </a:endParaRPr>
          </a:p>
          <a:p>
            <a:pPr marL="0" indent="0">
              <a:buNone/>
            </a:pPr>
            <a:r>
              <a:rPr lang="en-US" sz="1600" dirty="0" smtClean="0">
                <a:latin typeface="Times New Roman" pitchFamily="18" charset="0"/>
                <a:cs typeface="Times New Roman" pitchFamily="18" charset="0"/>
              </a:rPr>
              <a:t>Chromosome </a:t>
            </a:r>
            <a:r>
              <a:rPr lang="en-US" sz="1600" dirty="0">
                <a:latin typeface="Times New Roman" pitchFamily="18" charset="0"/>
                <a:cs typeface="Times New Roman" pitchFamily="18" charset="0"/>
              </a:rPr>
              <a:t>B (PATH):</a:t>
            </a:r>
            <a:r>
              <a:rPr lang="en-US" sz="1600" dirty="0">
                <a:solidFill>
                  <a:srgbClr val="FF3399"/>
                </a:solidFill>
                <a:latin typeface="Times New Roman" pitchFamily="18" charset="0"/>
                <a:cs typeface="Times New Roman" pitchFamily="18" charset="0"/>
              </a:rPr>
              <a:t>1-2-4-7-9-8-10 </a:t>
            </a:r>
          </a:p>
          <a:p>
            <a:pPr marL="0" indent="0">
              <a:buNone/>
            </a:pPr>
            <a:r>
              <a:rPr lang="en-US" sz="1600" dirty="0">
                <a:latin typeface="Times New Roman" pitchFamily="18" charset="0"/>
                <a:cs typeface="Times New Roman" pitchFamily="18" charset="0"/>
              </a:rPr>
              <a:t>Chromosome C (PATH):</a:t>
            </a:r>
            <a:r>
              <a:rPr lang="en-US" sz="1600" dirty="0">
                <a:solidFill>
                  <a:srgbClr val="FFC000"/>
                </a:solidFill>
                <a:latin typeface="Times New Roman" pitchFamily="18" charset="0"/>
                <a:cs typeface="Times New Roman" pitchFamily="18" charset="0"/>
              </a:rPr>
              <a:t>1-2-4-5-8-10 </a:t>
            </a:r>
          </a:p>
          <a:p>
            <a:pPr marL="0" indent="0">
              <a:buNone/>
            </a:pPr>
            <a:r>
              <a:rPr lang="en-US" sz="1600" dirty="0">
                <a:latin typeface="Times New Roman" pitchFamily="18" charset="0"/>
                <a:cs typeface="Times New Roman" pitchFamily="18" charset="0"/>
              </a:rPr>
              <a:t>Chromosome D (PATH):</a:t>
            </a:r>
            <a:r>
              <a:rPr lang="en-US" sz="1600" dirty="0">
                <a:solidFill>
                  <a:srgbClr val="00B0F0"/>
                </a:solidFill>
                <a:latin typeface="Times New Roman" pitchFamily="18" charset="0"/>
                <a:cs typeface="Times New Roman" pitchFamily="18" charset="0"/>
              </a:rPr>
              <a:t>1-2-3-6-6-8-10 </a:t>
            </a:r>
          </a:p>
          <a:p>
            <a:endParaRPr lang="en-US" sz="1600" dirty="0">
              <a:latin typeface="Times New Roman" pitchFamily="18" charset="0"/>
              <a:cs typeface="Times New Roman" pitchFamily="18" charset="0"/>
            </a:endParaRPr>
          </a:p>
        </p:txBody>
      </p:sp>
      <p:graphicFrame>
        <p:nvGraphicFramePr>
          <p:cNvPr id="4" name="Content Placeholder 4"/>
          <p:cNvGraphicFramePr>
            <a:graphicFrameLocks/>
          </p:cNvGraphicFramePr>
          <p:nvPr>
            <p:extLst>
              <p:ext uri="{D42A27DB-BD31-4B8C-83A1-F6EECF244321}">
                <p14:modId xmlns:p14="http://schemas.microsoft.com/office/powerpoint/2010/main" val="1188982635"/>
              </p:ext>
            </p:extLst>
          </p:nvPr>
        </p:nvGraphicFramePr>
        <p:xfrm>
          <a:off x="914400" y="4419600"/>
          <a:ext cx="7239000" cy="1828800"/>
        </p:xfrm>
        <a:graphic>
          <a:graphicData uri="http://schemas.openxmlformats.org/drawingml/2006/table">
            <a:tbl>
              <a:tblPr firstRow="1" bandRow="1">
                <a:tableStyleId>{21E4AEA4-8DFA-4A89-87EB-49C32662AFE0}</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65760">
                <a:tc>
                  <a:txBody>
                    <a:bodyPr/>
                    <a:lstStyle/>
                    <a:p>
                      <a:pPr algn="ctr"/>
                      <a:r>
                        <a:rPr lang="en-US" sz="1400" dirty="0" smtClean="0"/>
                        <a:t>String number </a:t>
                      </a:r>
                      <a:endParaRPr lang="en-US" sz="1400" dirty="0"/>
                    </a:p>
                  </a:txBody>
                  <a:tcPr anchor="ctr"/>
                </a:tc>
                <a:tc>
                  <a:txBody>
                    <a:bodyPr/>
                    <a:lstStyle/>
                    <a:p>
                      <a:pPr algn="ctr"/>
                      <a:r>
                        <a:rPr lang="en-US" sz="1400" dirty="0" smtClean="0"/>
                        <a:t>Initial population</a:t>
                      </a:r>
                      <a:endParaRPr lang="en-US" sz="1400" dirty="0"/>
                    </a:p>
                  </a:txBody>
                  <a:tcPr anchor="ctr"/>
                </a:tc>
                <a:tc>
                  <a:txBody>
                    <a:bodyPr/>
                    <a:lstStyle/>
                    <a:p>
                      <a:pPr algn="ctr"/>
                      <a:r>
                        <a:rPr lang="en-US" sz="1400" dirty="0" smtClean="0"/>
                        <a:t>Cost </a:t>
                      </a:r>
                      <a:endParaRPr lang="en-US" sz="1400" dirty="0"/>
                    </a:p>
                  </a:txBody>
                  <a:tcPr anchor="ctr"/>
                </a:tc>
                <a:tc>
                  <a:txBody>
                    <a:bodyPr/>
                    <a:lstStyle/>
                    <a:p>
                      <a:pPr algn="ctr"/>
                      <a:r>
                        <a:rPr lang="en-US" sz="1400" dirty="0" smtClean="0"/>
                        <a:t>Fitness value </a:t>
                      </a:r>
                      <a:endParaRPr lang="en-US" sz="1400" dirty="0"/>
                    </a:p>
                  </a:txBody>
                  <a:tcPr anchor="ctr"/>
                </a:tc>
                <a:extLst>
                  <a:ext uri="{0D108BD9-81ED-4DB2-BD59-A6C34878D82A}">
                    <a16:rowId xmlns:a16="http://schemas.microsoft.com/office/drawing/2014/main" val="10000"/>
                  </a:ext>
                </a:extLst>
              </a:tr>
              <a:tr h="365760">
                <a:tc>
                  <a:txBody>
                    <a:bodyPr/>
                    <a:lstStyle/>
                    <a:p>
                      <a:pPr algn="ctr"/>
                      <a:r>
                        <a:rPr lang="en-US" sz="1400" dirty="0" smtClean="0"/>
                        <a:t>1</a:t>
                      </a:r>
                      <a:endParaRPr lang="en-US" sz="1400" dirty="0"/>
                    </a:p>
                  </a:txBody>
                  <a:tcPr anchor="ctr"/>
                </a:tc>
                <a:tc>
                  <a:txBody>
                    <a:bodyPr/>
                    <a:lstStyle/>
                    <a:p>
                      <a:pPr algn="ctr"/>
                      <a:r>
                        <a:rPr lang="en-US" sz="1400" dirty="0" smtClean="0"/>
                        <a:t>Chromosome A</a:t>
                      </a:r>
                      <a:endParaRPr lang="en-US" sz="1400" dirty="0"/>
                    </a:p>
                  </a:txBody>
                  <a:tcPr anchor="ctr"/>
                </a:tc>
                <a:tc>
                  <a:txBody>
                    <a:bodyPr/>
                    <a:lstStyle/>
                    <a:p>
                      <a:pPr algn="ctr"/>
                      <a:r>
                        <a:rPr lang="en-US" sz="1400" dirty="0" smtClean="0"/>
                        <a:t>39</a:t>
                      </a:r>
                      <a:endParaRPr lang="en-US" sz="1400" dirty="0"/>
                    </a:p>
                  </a:txBody>
                  <a:tcPr anchor="ctr"/>
                </a:tc>
                <a:tc>
                  <a:txBody>
                    <a:bodyPr/>
                    <a:lstStyle/>
                    <a:p>
                      <a:pPr algn="ctr"/>
                      <a:r>
                        <a:rPr lang="en-US" sz="1400" dirty="0" smtClean="0"/>
                        <a:t>0.025</a:t>
                      </a:r>
                      <a:endParaRPr lang="en-US" sz="1400" dirty="0"/>
                    </a:p>
                  </a:txBody>
                  <a:tcPr anchor="ctr"/>
                </a:tc>
                <a:extLst>
                  <a:ext uri="{0D108BD9-81ED-4DB2-BD59-A6C34878D82A}">
                    <a16:rowId xmlns:a16="http://schemas.microsoft.com/office/drawing/2014/main" val="10001"/>
                  </a:ext>
                </a:extLst>
              </a:tr>
              <a:tr h="365760">
                <a:tc>
                  <a:txBody>
                    <a:bodyPr/>
                    <a:lstStyle/>
                    <a:p>
                      <a:pPr algn="ctr"/>
                      <a:r>
                        <a:rPr lang="en-US" sz="1400" dirty="0" smtClean="0"/>
                        <a:t>2</a:t>
                      </a:r>
                      <a:endParaRPr lang="en-US" sz="1400" dirty="0"/>
                    </a:p>
                  </a:txBody>
                  <a:tcPr anchor="ctr"/>
                </a:tc>
                <a:tc>
                  <a:txBody>
                    <a:bodyPr/>
                    <a:lstStyle/>
                    <a:p>
                      <a:pPr algn="ctr"/>
                      <a:r>
                        <a:rPr lang="en-US" sz="1400" dirty="0" smtClean="0"/>
                        <a:t>Chromosome  B</a:t>
                      </a:r>
                      <a:endParaRPr lang="en-US" sz="1400" dirty="0"/>
                    </a:p>
                  </a:txBody>
                  <a:tcPr anchor="ctr"/>
                </a:tc>
                <a:tc>
                  <a:txBody>
                    <a:bodyPr/>
                    <a:lstStyle/>
                    <a:p>
                      <a:pPr algn="ctr"/>
                      <a:r>
                        <a:rPr lang="en-US" sz="1400" dirty="0" smtClean="0"/>
                        <a:t>54</a:t>
                      </a:r>
                      <a:endParaRPr lang="en-US" sz="1400" dirty="0"/>
                    </a:p>
                  </a:txBody>
                  <a:tcPr anchor="ctr"/>
                </a:tc>
                <a:tc>
                  <a:txBody>
                    <a:bodyPr/>
                    <a:lstStyle/>
                    <a:p>
                      <a:pPr algn="ctr"/>
                      <a:r>
                        <a:rPr lang="en-US" sz="1400" dirty="0" smtClean="0"/>
                        <a:t>0.018</a:t>
                      </a:r>
                      <a:endParaRPr lang="en-US" sz="1400" dirty="0"/>
                    </a:p>
                  </a:txBody>
                  <a:tcPr anchor="ctr"/>
                </a:tc>
                <a:extLst>
                  <a:ext uri="{0D108BD9-81ED-4DB2-BD59-A6C34878D82A}">
                    <a16:rowId xmlns:a16="http://schemas.microsoft.com/office/drawing/2014/main" val="10002"/>
                  </a:ext>
                </a:extLst>
              </a:tr>
              <a:tr h="365760">
                <a:tc>
                  <a:txBody>
                    <a:bodyPr/>
                    <a:lstStyle/>
                    <a:p>
                      <a:pPr algn="ctr"/>
                      <a:r>
                        <a:rPr lang="en-US" sz="1400" dirty="0" smtClean="0"/>
                        <a:t>3</a:t>
                      </a:r>
                      <a:endParaRPr lang="en-US" sz="1400" dirty="0"/>
                    </a:p>
                  </a:txBody>
                  <a:tcPr anchor="ctr"/>
                </a:tc>
                <a:tc>
                  <a:txBody>
                    <a:bodyPr/>
                    <a:lstStyle/>
                    <a:p>
                      <a:pPr algn="ctr"/>
                      <a:r>
                        <a:rPr lang="en-US" sz="1400" dirty="0" smtClean="0"/>
                        <a:t>Chromosome  C</a:t>
                      </a:r>
                      <a:endParaRPr lang="en-US" sz="1400" dirty="0"/>
                    </a:p>
                  </a:txBody>
                  <a:tcPr anchor="ctr"/>
                </a:tc>
                <a:tc>
                  <a:txBody>
                    <a:bodyPr/>
                    <a:lstStyle/>
                    <a:p>
                      <a:pPr algn="ctr"/>
                      <a:r>
                        <a:rPr lang="en-US" sz="1400" dirty="0" smtClean="0"/>
                        <a:t>0</a:t>
                      </a:r>
                      <a:endParaRPr lang="en-US" sz="1400" dirty="0"/>
                    </a:p>
                  </a:txBody>
                  <a:tcPr anchor="ctr"/>
                </a:tc>
                <a:tc>
                  <a:txBody>
                    <a:bodyPr/>
                    <a:lstStyle/>
                    <a:p>
                      <a:pPr algn="ctr"/>
                      <a:r>
                        <a:rPr lang="en-US" sz="1400" dirty="0" smtClean="0"/>
                        <a:t>0</a:t>
                      </a:r>
                      <a:endParaRPr lang="en-US" sz="1400" dirty="0"/>
                    </a:p>
                  </a:txBody>
                  <a:tcPr anchor="ctr"/>
                </a:tc>
                <a:extLst>
                  <a:ext uri="{0D108BD9-81ED-4DB2-BD59-A6C34878D82A}">
                    <a16:rowId xmlns:a16="http://schemas.microsoft.com/office/drawing/2014/main" val="10003"/>
                  </a:ext>
                </a:extLst>
              </a:tr>
              <a:tr h="365760">
                <a:tc>
                  <a:txBody>
                    <a:bodyPr/>
                    <a:lstStyle/>
                    <a:p>
                      <a:pPr algn="ctr"/>
                      <a:r>
                        <a:rPr lang="en-US" sz="1400" dirty="0" smtClean="0"/>
                        <a:t>4</a:t>
                      </a:r>
                      <a:endParaRPr lang="en-US" sz="1400" dirty="0"/>
                    </a:p>
                  </a:txBody>
                  <a:tcPr anchor="ctr"/>
                </a:tc>
                <a:tc>
                  <a:txBody>
                    <a:bodyPr/>
                    <a:lstStyle/>
                    <a:p>
                      <a:pPr algn="ctr"/>
                      <a:r>
                        <a:rPr lang="en-US" sz="1400" dirty="0" smtClean="0"/>
                        <a:t>Chromosome  D</a:t>
                      </a:r>
                      <a:endParaRPr lang="en-US" sz="1400" dirty="0"/>
                    </a:p>
                  </a:txBody>
                  <a:tcPr anchor="ctr"/>
                </a:tc>
                <a:tc>
                  <a:txBody>
                    <a:bodyPr/>
                    <a:lstStyle/>
                    <a:p>
                      <a:pPr algn="ctr"/>
                      <a:r>
                        <a:rPr lang="en-US" sz="1400" dirty="0" smtClean="0"/>
                        <a:t>0</a:t>
                      </a:r>
                      <a:endParaRPr lang="en-US" sz="1400" dirty="0"/>
                    </a:p>
                  </a:txBody>
                  <a:tcPr anchor="ctr"/>
                </a:tc>
                <a:tc>
                  <a:txBody>
                    <a:bodyPr/>
                    <a:lstStyle/>
                    <a:p>
                      <a:pPr algn="ctr"/>
                      <a:r>
                        <a:rPr lang="en-US" sz="1400" dirty="0" smtClean="0"/>
                        <a:t>0</a:t>
                      </a:r>
                      <a:endParaRPr lang="en-US" sz="1400" dirty="0"/>
                    </a:p>
                  </a:txBody>
                  <a:tcPr anchor="ctr"/>
                </a:tc>
                <a:extLst>
                  <a:ext uri="{0D108BD9-81ED-4DB2-BD59-A6C34878D82A}">
                    <a16:rowId xmlns:a16="http://schemas.microsoft.com/office/drawing/2014/main" val="10004"/>
                  </a:ext>
                </a:extLst>
              </a:tr>
            </a:tbl>
          </a:graphicData>
        </a:graphic>
      </p:graphicFrame>
      <p:pic>
        <p:nvPicPr>
          <p:cNvPr id="5"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32452244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Font typeface="Wingdings" pitchFamily="2" charset="2"/>
              <a:buChar char="q"/>
            </a:pPr>
            <a:r>
              <a:rPr lang="en-US" sz="1600" dirty="0">
                <a:latin typeface="Times New Roman" pitchFamily="18" charset="0"/>
                <a:cs typeface="Times New Roman" pitchFamily="18" charset="0"/>
              </a:rPr>
              <a:t> next step is to perform </a:t>
            </a:r>
            <a:r>
              <a:rPr lang="en-US" sz="1600" dirty="0" smtClean="0">
                <a:latin typeface="Times New Roman" pitchFamily="18" charset="0"/>
                <a:cs typeface="Times New Roman" pitchFamily="18" charset="0"/>
              </a:rPr>
              <a:t>Mutation</a:t>
            </a:r>
          </a:p>
          <a:p>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Chromosome A: </a:t>
            </a:r>
            <a:r>
              <a:rPr lang="en-US" sz="1600" dirty="0">
                <a:solidFill>
                  <a:srgbClr val="00B050"/>
                </a:solidFill>
                <a:latin typeface="Times New Roman" pitchFamily="18" charset="0"/>
                <a:cs typeface="Times New Roman" pitchFamily="18" charset="0"/>
              </a:rPr>
              <a:t>0001 0011 0101 </a:t>
            </a:r>
            <a:r>
              <a:rPr lang="en-US" sz="1600" b="1" dirty="0">
                <a:solidFill>
                  <a:srgbClr val="00B050"/>
                </a:solidFill>
                <a:effectLst>
                  <a:outerShdw blurRad="38100" dist="38100" dir="2700000" algn="tl">
                    <a:srgbClr val="000000">
                      <a:alpha val="43137"/>
                    </a:srgbClr>
                  </a:outerShdw>
                </a:effectLst>
                <a:latin typeface="Times New Roman" pitchFamily="18" charset="0"/>
                <a:cs typeface="Times New Roman" pitchFamily="18" charset="0"/>
              </a:rPr>
              <a:t>0110</a:t>
            </a:r>
            <a:r>
              <a:rPr lang="en-US" sz="1600" dirty="0">
                <a:solidFill>
                  <a:srgbClr val="00B050"/>
                </a:solidFill>
                <a:latin typeface="Times New Roman" pitchFamily="18" charset="0"/>
                <a:cs typeface="Times New Roman" pitchFamily="18" charset="0"/>
              </a:rPr>
              <a:t> 1001 1010 </a:t>
            </a:r>
          </a:p>
          <a:p>
            <a:pPr marL="0" indent="0">
              <a:buNone/>
            </a:pPr>
            <a:r>
              <a:rPr lang="en-US" sz="1600" dirty="0">
                <a:latin typeface="Times New Roman" pitchFamily="18" charset="0"/>
                <a:cs typeface="Times New Roman" pitchFamily="18" charset="0"/>
              </a:rPr>
              <a:t>Chromosome B: </a:t>
            </a:r>
            <a:r>
              <a:rPr lang="en-US" sz="1600" dirty="0">
                <a:solidFill>
                  <a:srgbClr val="FF3399"/>
                </a:solidFill>
                <a:latin typeface="Times New Roman" pitchFamily="18" charset="0"/>
                <a:cs typeface="Times New Roman" pitchFamily="18" charset="0"/>
              </a:rPr>
              <a:t>0001 0010 </a:t>
            </a:r>
            <a:r>
              <a:rPr lang="en-US" sz="1600" b="1" dirty="0">
                <a:solidFill>
                  <a:srgbClr val="FF3399"/>
                </a:solidFill>
                <a:effectLst>
                  <a:outerShdw blurRad="38100" dist="38100" dir="2700000" algn="tl">
                    <a:srgbClr val="000000">
                      <a:alpha val="43137"/>
                    </a:srgbClr>
                  </a:outerShdw>
                </a:effectLst>
                <a:latin typeface="Times New Roman" pitchFamily="18" charset="0"/>
                <a:cs typeface="Times New Roman" pitchFamily="18" charset="0"/>
              </a:rPr>
              <a:t>0011</a:t>
            </a:r>
            <a:r>
              <a:rPr lang="en-US" sz="1600" dirty="0">
                <a:solidFill>
                  <a:srgbClr val="FF3399"/>
                </a:solidFill>
                <a:effectLst>
                  <a:outerShdw blurRad="38100" dist="38100" dir="2700000" algn="tl">
                    <a:srgbClr val="000000">
                      <a:alpha val="43137"/>
                    </a:srgbClr>
                  </a:outerShdw>
                </a:effectLst>
                <a:latin typeface="Times New Roman" pitchFamily="18" charset="0"/>
                <a:cs typeface="Times New Roman" pitchFamily="18" charset="0"/>
              </a:rPr>
              <a:t> </a:t>
            </a:r>
            <a:r>
              <a:rPr lang="en-US" sz="1600" dirty="0">
                <a:solidFill>
                  <a:srgbClr val="FF3399"/>
                </a:solidFill>
                <a:latin typeface="Times New Roman" pitchFamily="18" charset="0"/>
                <a:cs typeface="Times New Roman" pitchFamily="18" charset="0"/>
              </a:rPr>
              <a:t>0111 1001 1000 1010 </a:t>
            </a:r>
            <a:endParaRPr lang="en-US" sz="1600" dirty="0" smtClean="0">
              <a:solidFill>
                <a:srgbClr val="FF3399"/>
              </a:solidFill>
              <a:latin typeface="Times New Roman" pitchFamily="18" charset="0"/>
              <a:cs typeface="Times New Roman" pitchFamily="18" charset="0"/>
            </a:endParaRPr>
          </a:p>
          <a:p>
            <a:pPr marL="0" indent="0">
              <a:buNone/>
            </a:pPr>
            <a:endParaRPr lang="en-US" sz="1600" dirty="0">
              <a:solidFill>
                <a:srgbClr val="FF3399"/>
              </a:solidFill>
              <a:latin typeface="Times New Roman" pitchFamily="18" charset="0"/>
              <a:cs typeface="Times New Roman" pitchFamily="18" charset="0"/>
            </a:endParaRPr>
          </a:p>
          <a:p>
            <a:pPr marL="0" indent="0">
              <a:buNone/>
            </a:pPr>
            <a:r>
              <a:rPr lang="en-US" sz="1600" smtClean="0">
                <a:solidFill>
                  <a:srgbClr val="FF3399"/>
                </a:solidFill>
                <a:latin typeface="Times New Roman" pitchFamily="18" charset="0"/>
                <a:cs typeface="Times New Roman" pitchFamily="18" charset="0"/>
              </a:rPr>
              <a:t>After :</a:t>
            </a:r>
            <a:endParaRPr lang="en-US" sz="1600" dirty="0" smtClean="0">
              <a:solidFill>
                <a:srgbClr val="FF3399"/>
              </a:solidFill>
              <a:latin typeface="Times New Roman" pitchFamily="18" charset="0"/>
              <a:cs typeface="Times New Roman" pitchFamily="18" charset="0"/>
            </a:endParaRPr>
          </a:p>
          <a:p>
            <a:pPr marL="0" indent="0">
              <a:buNone/>
            </a:pPr>
            <a:endParaRPr lang="en-US" sz="1600" dirty="0">
              <a:solidFill>
                <a:srgbClr val="FF3399"/>
              </a:solidFill>
              <a:latin typeface="Times New Roman" pitchFamily="18" charset="0"/>
              <a:cs typeface="Times New Roman" pitchFamily="18" charset="0"/>
            </a:endParaRPr>
          </a:p>
          <a:p>
            <a:pPr marL="0" indent="0">
              <a:buNone/>
            </a:pPr>
            <a:r>
              <a:rPr lang="en-US" sz="1600" dirty="0">
                <a:latin typeface="Times New Roman" pitchFamily="18" charset="0"/>
                <a:cs typeface="Times New Roman" pitchFamily="18" charset="0"/>
              </a:rPr>
              <a:t>Chromosome A: </a:t>
            </a:r>
            <a:r>
              <a:rPr lang="en-US" sz="1600" dirty="0">
                <a:solidFill>
                  <a:srgbClr val="00B050"/>
                </a:solidFill>
                <a:latin typeface="Times New Roman" pitchFamily="18" charset="0"/>
                <a:cs typeface="Times New Roman" pitchFamily="18" charset="0"/>
              </a:rPr>
              <a:t>0001 0011 0101 0111 1001 1010 </a:t>
            </a:r>
          </a:p>
          <a:p>
            <a:pPr marL="0" indent="0">
              <a:buNone/>
            </a:pPr>
            <a:r>
              <a:rPr lang="en-US" sz="1600" dirty="0">
                <a:latin typeface="Times New Roman" pitchFamily="18" charset="0"/>
                <a:cs typeface="Times New Roman" pitchFamily="18" charset="0"/>
              </a:rPr>
              <a:t>Chromosome B:</a:t>
            </a:r>
            <a:r>
              <a:rPr lang="en-US" sz="1600" dirty="0">
                <a:solidFill>
                  <a:srgbClr val="FF3399"/>
                </a:solidFill>
                <a:latin typeface="Times New Roman" pitchFamily="18" charset="0"/>
                <a:cs typeface="Times New Roman" pitchFamily="18" charset="0"/>
              </a:rPr>
              <a:t> 0001 0010 0100 0111 1001 1000 1010 </a:t>
            </a:r>
          </a:p>
          <a:p>
            <a:pPr marL="0" indent="0">
              <a:buNone/>
            </a:pPr>
            <a:endParaRPr lang="en-US" sz="1600" dirty="0">
              <a:solidFill>
                <a:srgbClr val="FF3399"/>
              </a:solidFill>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0"/>
            <a:ext cx="9144000" cy="842986"/>
          </a:xfrm>
          <a:prstGeom prst="rect">
            <a:avLst/>
          </a:prstGeom>
        </p:spPr>
      </p:pic>
    </p:spTree>
    <p:extLst>
      <p:ext uri="{BB962C8B-B14F-4D97-AF65-F5344CB8AC3E}">
        <p14:creationId xmlns:p14="http://schemas.microsoft.com/office/powerpoint/2010/main" val="3640627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783560"/>
            <a:ext cx="8153400" cy="4572000"/>
          </a:xfrm>
        </p:spPr>
        <p:txBody>
          <a:bodyPr>
            <a:normAutofit lnSpcReduction="10000"/>
          </a:bodyPr>
          <a:lstStyle/>
          <a:p>
            <a:pPr marL="582930" indent="-514350" algn="just">
              <a:buClr>
                <a:schemeClr val="accent2"/>
              </a:buClr>
              <a:buFont typeface="+mj-lt"/>
              <a:buAutoNum type="alphaUcPeriod" startAt="4"/>
            </a:pPr>
            <a:r>
              <a:rPr lang="en-US" sz="2000" b="1" dirty="0" smtClean="0">
                <a:solidFill>
                  <a:schemeClr val="accent6"/>
                </a:solidFill>
                <a:latin typeface="Times New Roman" pitchFamily="18" charset="0"/>
                <a:cs typeface="Times New Roman" pitchFamily="18" charset="0"/>
              </a:rPr>
              <a:t>Termination </a:t>
            </a:r>
          </a:p>
          <a:p>
            <a:pPr algn="just"/>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marL="0" indent="0" algn="just">
              <a:lnSpc>
                <a:spcPct val="150000"/>
              </a:lnSpc>
              <a:buNone/>
            </a:pPr>
            <a:r>
              <a:rPr lang="en-US" sz="1600" dirty="0" smtClean="0">
                <a:latin typeface="Times New Roman" pitchFamily="18" charset="0"/>
                <a:cs typeface="Times New Roman" pitchFamily="18" charset="0"/>
              </a:rPr>
              <a:t>This </a:t>
            </a:r>
            <a:r>
              <a:rPr lang="en-US" sz="1600" dirty="0">
                <a:latin typeface="Times New Roman" pitchFamily="18" charset="0"/>
                <a:cs typeface="Times New Roman" pitchFamily="18" charset="0"/>
              </a:rPr>
              <a:t>generational process is repeated until a termination condition has been reached. Common terminating conditions are</a:t>
            </a:r>
            <a:r>
              <a:rPr lang="en-US" sz="1600" dirty="0" smtClean="0">
                <a:latin typeface="Times New Roman" pitchFamily="18" charset="0"/>
                <a:cs typeface="Times New Roman" pitchFamily="18" charset="0"/>
              </a:rPr>
              <a:t>:</a:t>
            </a:r>
          </a:p>
          <a:p>
            <a:pPr marL="0" indent="0" algn="just">
              <a:lnSpc>
                <a:spcPct val="150000"/>
              </a:lnSpc>
              <a:buNone/>
            </a:pPr>
            <a:endParaRPr lang="en-US" sz="1600" dirty="0" smtClean="0">
              <a:latin typeface="Times New Roman" pitchFamily="18" charset="0"/>
              <a:cs typeface="Times New Roman" pitchFamily="18" charset="0"/>
            </a:endParaRPr>
          </a:p>
          <a:p>
            <a:pPr algn="just">
              <a:lnSpc>
                <a:spcPct val="150000"/>
              </a:lnSpc>
              <a:buFont typeface="Wingdings" pitchFamily="2" charset="2"/>
              <a:buChar char="q"/>
            </a:pPr>
            <a:r>
              <a:rPr lang="en-US" sz="1600" dirty="0">
                <a:latin typeface="Times New Roman" pitchFamily="18" charset="0"/>
                <a:cs typeface="Times New Roman" pitchFamily="18" charset="0"/>
              </a:rPr>
              <a:t>convergence criteria are </a:t>
            </a:r>
            <a:r>
              <a:rPr lang="en-US" sz="1600" dirty="0" smtClean="0">
                <a:latin typeface="Times New Roman" pitchFamily="18" charset="0"/>
                <a:cs typeface="Times New Roman" pitchFamily="18" charset="0"/>
              </a:rPr>
              <a:t>met</a:t>
            </a:r>
          </a:p>
          <a:p>
            <a:pPr algn="just">
              <a:lnSpc>
                <a:spcPct val="150000"/>
              </a:lnSpc>
              <a:buFont typeface="Wingdings" pitchFamily="2" charset="2"/>
              <a:buChar char="q"/>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 solution is found that satisfies minimum </a:t>
            </a:r>
            <a:r>
              <a:rPr lang="en-US" sz="1600" dirty="0" smtClean="0">
                <a:latin typeface="Times New Roman" pitchFamily="18" charset="0"/>
                <a:cs typeface="Times New Roman" pitchFamily="18" charset="0"/>
              </a:rPr>
              <a:t>criteria</a:t>
            </a:r>
            <a:endParaRPr lang="en-US" sz="1600" dirty="0">
              <a:latin typeface="Times New Roman" pitchFamily="18" charset="0"/>
              <a:cs typeface="Times New Roman" pitchFamily="18" charset="0"/>
            </a:endParaRPr>
          </a:p>
          <a:p>
            <a:pPr algn="just">
              <a:lnSpc>
                <a:spcPct val="150000"/>
              </a:lnSpc>
              <a:buFont typeface="Wingdings" pitchFamily="2" charset="2"/>
              <a:buChar char="q"/>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Fixed number of generations </a:t>
            </a:r>
            <a:r>
              <a:rPr lang="en-US" sz="1600" dirty="0" smtClean="0">
                <a:latin typeface="Times New Roman" pitchFamily="18" charset="0"/>
                <a:cs typeface="Times New Roman" pitchFamily="18" charset="0"/>
              </a:rPr>
              <a:t>reached</a:t>
            </a:r>
            <a:endParaRPr lang="en-US" sz="1600" dirty="0">
              <a:latin typeface="Times New Roman" pitchFamily="18" charset="0"/>
              <a:cs typeface="Times New Roman" pitchFamily="18" charset="0"/>
            </a:endParaRPr>
          </a:p>
          <a:p>
            <a:pPr algn="just">
              <a:lnSpc>
                <a:spcPct val="150000"/>
              </a:lnSpc>
              <a:buFont typeface="Wingdings" pitchFamily="2" charset="2"/>
              <a:buChar char="q"/>
            </a:pPr>
            <a:r>
              <a:rPr lang="en-US" sz="1600" dirty="0" smtClean="0">
                <a:latin typeface="Times New Roman" pitchFamily="18" charset="0"/>
                <a:cs typeface="Times New Roman" pitchFamily="18" charset="0"/>
              </a:rPr>
              <a:t>Allocated </a:t>
            </a:r>
            <a:r>
              <a:rPr lang="en-US" sz="1600" dirty="0">
                <a:latin typeface="Times New Roman" pitchFamily="18" charset="0"/>
                <a:cs typeface="Times New Roman" pitchFamily="18" charset="0"/>
              </a:rPr>
              <a:t>budget (computation time/money) </a:t>
            </a:r>
            <a:r>
              <a:rPr lang="en-US" sz="1600" dirty="0" smtClean="0">
                <a:latin typeface="Times New Roman" pitchFamily="18" charset="0"/>
                <a:cs typeface="Times New Roman" pitchFamily="18" charset="0"/>
              </a:rPr>
              <a:t>reached</a:t>
            </a:r>
            <a:endParaRPr lang="en-US" sz="1600" dirty="0">
              <a:latin typeface="Times New Roman" pitchFamily="18" charset="0"/>
              <a:cs typeface="Times New Roman" pitchFamily="18" charset="0"/>
            </a:endParaRPr>
          </a:p>
          <a:p>
            <a:pPr algn="just">
              <a:lnSpc>
                <a:spcPct val="150000"/>
              </a:lnSpc>
              <a:buFont typeface="Wingdings" pitchFamily="2" charset="2"/>
              <a:buChar char="q"/>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highest ranking solution’s fitness is reaching or has reached a plateau such that successive iterations no longer produce better </a:t>
            </a:r>
            <a:r>
              <a:rPr lang="en-US" sz="1600" dirty="0" smtClean="0">
                <a:latin typeface="Times New Roman" pitchFamily="18" charset="0"/>
                <a:cs typeface="Times New Roman" pitchFamily="18" charset="0"/>
              </a:rPr>
              <a:t>results</a:t>
            </a:r>
            <a:endParaRPr lang="en-US" sz="1600" dirty="0">
              <a:latin typeface="Times New Roman" pitchFamily="18" charset="0"/>
              <a:cs typeface="Times New Roman" pitchFamily="18" charset="0"/>
            </a:endParaRPr>
          </a:p>
          <a:p>
            <a:pPr algn="just">
              <a:buFont typeface="Wingdings" pitchFamily="2" charset="2"/>
              <a:buChar char="q"/>
            </a:pPr>
            <a:endParaRPr lang="en-US" sz="1600" dirty="0">
              <a:latin typeface="Times New Roman" pitchFamily="18" charset="0"/>
              <a:cs typeface="Times New Roman" pitchFamily="18" charset="0"/>
            </a:endParaRPr>
          </a:p>
          <a:p>
            <a:pPr marL="68580" indent="0">
              <a:lnSpc>
                <a:spcPct val="150000"/>
              </a:lnSpc>
              <a:buClr>
                <a:schemeClr val="accent2"/>
              </a:buClr>
              <a:buNone/>
            </a:pPr>
            <a:endParaRPr lang="en-US" sz="1600" dirty="0" smtClean="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6" name="Title 1"/>
          <p:cNvSpPr txBox="1">
            <a:spLocks/>
          </p:cNvSpPr>
          <p:nvPr/>
        </p:nvSpPr>
        <p:spPr>
          <a:xfrm>
            <a:off x="609600" y="6858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100" b="1" dirty="0" smtClean="0">
                <a:solidFill>
                  <a:srgbClr val="CC3300"/>
                </a:solidFill>
              </a:rPr>
              <a:t>Proposed</a:t>
            </a:r>
            <a:r>
              <a:rPr lang="en-US" sz="3100" dirty="0" smtClean="0">
                <a:solidFill>
                  <a:srgbClr val="CC3300"/>
                </a:solidFill>
              </a:rPr>
              <a:t> </a:t>
            </a:r>
            <a:r>
              <a:rPr lang="en-US" sz="2800" b="1" dirty="0" smtClean="0">
                <a:solidFill>
                  <a:srgbClr val="CC3300"/>
                </a:solidFill>
              </a:rPr>
              <a:t>Method</a:t>
            </a:r>
            <a:r>
              <a:rPr lang="en-US" dirty="0" smtClean="0">
                <a:solidFill>
                  <a:srgbClr val="92D050"/>
                </a:solidFill>
              </a:rPr>
              <a:t/>
            </a:r>
            <a:br>
              <a:rPr lang="en-US" dirty="0" smtClean="0">
                <a:solidFill>
                  <a:srgbClr val="92D050"/>
                </a:solidFill>
              </a:rPr>
            </a:br>
            <a:r>
              <a:rPr lang="en-US" sz="2400" b="1" dirty="0" smtClean="0">
                <a:solidFill>
                  <a:srgbClr val="92D050"/>
                </a:solidFill>
              </a:rPr>
              <a:t>Components</a:t>
            </a:r>
            <a:endParaRPr lang="en-US" b="1" dirty="0">
              <a:solidFill>
                <a:srgbClr val="92D050"/>
              </a:solidFill>
            </a:endParaRPr>
          </a:p>
        </p:txBody>
      </p:sp>
    </p:spTree>
    <p:extLst>
      <p:ext uri="{BB962C8B-B14F-4D97-AF65-F5344CB8AC3E}">
        <p14:creationId xmlns:p14="http://schemas.microsoft.com/office/powerpoint/2010/main" val="25423446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8229600" cy="1143000"/>
          </a:xfrm>
        </p:spPr>
        <p:txBody>
          <a:bodyPr>
            <a:normAutofit/>
          </a:bodyPr>
          <a:lstStyle/>
          <a:p>
            <a:r>
              <a:rPr lang="en-US" sz="3200" b="1" dirty="0" smtClean="0">
                <a:solidFill>
                  <a:srgbClr val="CC3300"/>
                </a:solidFill>
              </a:rPr>
              <a:t>Implementation 	</a:t>
            </a:r>
            <a:endParaRPr lang="en-US" sz="3200" b="1" dirty="0">
              <a:solidFill>
                <a:srgbClr val="CC3300"/>
              </a:solidFill>
            </a:endParaRPr>
          </a:p>
        </p:txBody>
      </p:sp>
      <p:sp>
        <p:nvSpPr>
          <p:cNvPr id="9" name="Rectangle 8"/>
          <p:cNvSpPr/>
          <p:nvPr/>
        </p:nvSpPr>
        <p:spPr>
          <a:xfrm>
            <a:off x="609600" y="2291477"/>
            <a:ext cx="8229600" cy="3293209"/>
          </a:xfrm>
          <a:prstGeom prst="rect">
            <a:avLst/>
          </a:prstGeom>
        </p:spPr>
        <p:txBody>
          <a:bodyPr wrap="square">
            <a:spAutoFit/>
          </a:bodyPr>
          <a:lstStyle/>
          <a:p>
            <a:pPr marL="285750" indent="-285750" algn="just">
              <a:buFont typeface="Wingdings" pitchFamily="2" charset="2"/>
              <a:buChar char="v"/>
            </a:pPr>
            <a:r>
              <a:rPr lang="en-US" sz="1600" dirty="0" smtClean="0">
                <a:latin typeface="Times New Roman" pitchFamily="18" charset="0"/>
                <a:cs typeface="Times New Roman" pitchFamily="18" charset="0"/>
              </a:rPr>
              <a:t>It expected that the proposed approach give us shortest chromosome with optimal answer and minimum cost. It predicted that for the given problem the algorithm represent the depicted answer.</a:t>
            </a:r>
          </a:p>
          <a:p>
            <a:pPr algn="just"/>
            <a:endParaRPr lang="en-US" sz="1600" dirty="0">
              <a:latin typeface="Times New Roman" pitchFamily="18" charset="0"/>
              <a:cs typeface="Times New Roman" pitchFamily="18" charset="0"/>
            </a:endParaRPr>
          </a:p>
          <a:p>
            <a:pPr marL="285750" indent="-285750" algn="just">
              <a:buFont typeface="Wingdings" pitchFamily="2" charset="2"/>
              <a:buChar char="v"/>
            </a:pPr>
            <a:endParaRPr lang="en-US" sz="1600" dirty="0" smtClean="0">
              <a:latin typeface="Times New Roman" pitchFamily="18" charset="0"/>
              <a:cs typeface="Times New Roman" pitchFamily="18" charset="0"/>
            </a:endParaRPr>
          </a:p>
          <a:p>
            <a:pPr marL="285750" indent="-285750" algn="just">
              <a:buFont typeface="Wingdings" pitchFamily="2" charset="2"/>
              <a:buChar char="v"/>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probability of </a:t>
            </a:r>
            <a:r>
              <a:rPr lang="en-US" sz="1600" dirty="0" smtClean="0">
                <a:latin typeface="Times New Roman" pitchFamily="18" charset="0"/>
                <a:cs typeface="Times New Roman" pitchFamily="18" charset="0"/>
              </a:rPr>
              <a:t>crossover </a:t>
            </a:r>
            <a:r>
              <a:rPr lang="en-US" sz="1600" dirty="0">
                <a:latin typeface="Times New Roman" pitchFamily="18" charset="0"/>
                <a:cs typeface="Times New Roman" pitchFamily="18" charset="0"/>
              </a:rPr>
              <a:t>was chosen as 70% and the mutation rate equal to </a:t>
            </a:r>
            <a:r>
              <a:rPr lang="en-US" sz="1600" dirty="0" smtClean="0">
                <a:latin typeface="Times New Roman" pitchFamily="18" charset="0"/>
                <a:cs typeface="Times New Roman" pitchFamily="18" charset="0"/>
              </a:rPr>
              <a:t>2.5</a:t>
            </a:r>
            <a:r>
              <a:rPr lang="en-US" sz="1600" dirty="0">
                <a:latin typeface="Times New Roman" pitchFamily="18" charset="0"/>
                <a:cs typeface="Times New Roman" pitchFamily="18" charset="0"/>
              </a:rPr>
              <a:t>%. The best results are obtained using two points of </a:t>
            </a:r>
            <a:r>
              <a:rPr lang="en-US" sz="1600" dirty="0" smtClean="0">
                <a:latin typeface="Times New Roman" pitchFamily="18" charset="0"/>
                <a:cs typeface="Times New Roman" pitchFamily="18" charset="0"/>
              </a:rPr>
              <a:t>crossover</a:t>
            </a:r>
            <a:r>
              <a:rPr lang="en-US" sz="1600" dirty="0">
                <a:latin typeface="Times New Roman" pitchFamily="18" charset="0"/>
                <a:cs typeface="Times New Roman" pitchFamily="18" charset="0"/>
              </a:rPr>
              <a:t>.</a:t>
            </a:r>
            <a:endParaRPr lang="en-US" sz="1600" dirty="0" smtClean="0">
              <a:latin typeface="Times New Roman" pitchFamily="18" charset="0"/>
              <a:cs typeface="Times New Roman" pitchFamily="18" charset="0"/>
            </a:endParaRPr>
          </a:p>
          <a:p>
            <a:pPr marL="285750" indent="-285750" algn="just">
              <a:buFont typeface="Wingdings" pitchFamily="2" charset="2"/>
              <a:buChar char="v"/>
            </a:pPr>
            <a:endParaRPr lang="en-US" sz="1600" dirty="0" smtClean="0">
              <a:latin typeface="Times New Roman" pitchFamily="18" charset="0"/>
              <a:cs typeface="Times New Roman" pitchFamily="18" charset="0"/>
            </a:endParaRPr>
          </a:p>
          <a:p>
            <a:pPr marL="285750" indent="-285750" algn="just">
              <a:buFont typeface="Wingdings" pitchFamily="2" charset="2"/>
              <a:buChar char="v"/>
            </a:pPr>
            <a:r>
              <a:rPr lang="en-US" sz="1600" dirty="0" smtClean="0">
                <a:latin typeface="Times New Roman" pitchFamily="18" charset="0"/>
                <a:cs typeface="Times New Roman" pitchFamily="18" charset="0"/>
              </a:rPr>
              <a:t>I implemented this project in C# and MALLAB</a:t>
            </a:r>
            <a:endParaRPr lang="en-US" sz="1600" dirty="0">
              <a:latin typeface="Times New Roman" pitchFamily="18" charset="0"/>
              <a:cs typeface="Times New Roman" pitchFamily="18" charset="0"/>
            </a:endParaRPr>
          </a:p>
          <a:p>
            <a:pPr marL="285750" indent="-285750" algn="just">
              <a:buFont typeface="Wingdings" pitchFamily="2" charset="2"/>
              <a:buChar char="v"/>
            </a:pPr>
            <a:endParaRPr lang="en-US" sz="1600" dirty="0" smtClean="0">
              <a:latin typeface="Times New Roman" pitchFamily="18" charset="0"/>
              <a:cs typeface="Times New Roman" pitchFamily="18" charset="0"/>
            </a:endParaRPr>
          </a:p>
          <a:p>
            <a:pPr marL="285750" indent="-285750" algn="just">
              <a:buFont typeface="Wingdings" pitchFamily="2" charset="2"/>
              <a:buChar char="v"/>
            </a:pPr>
            <a:endParaRPr lang="en-US" sz="1600" dirty="0">
              <a:latin typeface="Times New Roman" pitchFamily="18" charset="0"/>
              <a:cs typeface="Times New Roman" pitchFamily="18" charset="0"/>
            </a:endParaRPr>
          </a:p>
          <a:p>
            <a:pPr marL="285750" indent="-285750" algn="just">
              <a:buFont typeface="Wingdings" pitchFamily="2" charset="2"/>
              <a:buChar char="v"/>
            </a:pPr>
            <a:endParaRPr lang="en-US" sz="1600" dirty="0" smtClean="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16602686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b="1" dirty="0" smtClean="0">
                <a:solidFill>
                  <a:srgbClr val="CC3300"/>
                </a:solidFill>
              </a:rPr>
              <a:t>Snapshot of results </a:t>
            </a:r>
            <a:endParaRPr lang="en-US" sz="3200" b="1" dirty="0">
              <a:solidFill>
                <a:srgbClr val="CC3300"/>
              </a:solidFill>
            </a:endParaRPr>
          </a:p>
        </p:txBody>
      </p:sp>
      <p:sp>
        <p:nvSpPr>
          <p:cNvPr id="3" name="Content Placeholder 2"/>
          <p:cNvSpPr>
            <a:spLocks noGrp="1"/>
          </p:cNvSpPr>
          <p:nvPr>
            <p:ph idx="1"/>
          </p:nvPr>
        </p:nvSpPr>
        <p:spPr/>
        <p:txBody>
          <a:bodyPr/>
          <a:lstStyle/>
          <a:p>
            <a:endParaRPr lang="en-US"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pic>
        <p:nvPicPr>
          <p:cNvPr id="3074" name="Picture 2"/>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 y="1476375"/>
            <a:ext cx="9296400" cy="583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87475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b="1" dirty="0" smtClean="0">
                <a:solidFill>
                  <a:srgbClr val="CC3300"/>
                </a:solidFill>
              </a:rPr>
              <a:t>Snapshot of results </a:t>
            </a:r>
            <a:endParaRPr lang="en-US" sz="3200" b="1" dirty="0">
              <a:solidFill>
                <a:srgbClr val="CC3300"/>
              </a:solidFill>
            </a:endParaRPr>
          </a:p>
        </p:txBody>
      </p:sp>
      <p:sp>
        <p:nvSpPr>
          <p:cNvPr id="3" name="Content Placeholder 2"/>
          <p:cNvSpPr>
            <a:spLocks noGrp="1"/>
          </p:cNvSpPr>
          <p:nvPr>
            <p:ph idx="1"/>
          </p:nvPr>
        </p:nvSpPr>
        <p:spPr/>
        <p:txBody>
          <a:bodyPr/>
          <a:lstStyle/>
          <a:p>
            <a:endParaRPr lang="en-US"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pic>
        <p:nvPicPr>
          <p:cNvPr id="5124" name="Picture 4"/>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775" y="1600200"/>
            <a:ext cx="93535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5275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1143000"/>
          </a:xfrm>
        </p:spPr>
        <p:txBody>
          <a:bodyPr>
            <a:normAutofit/>
          </a:bodyPr>
          <a:lstStyle/>
          <a:p>
            <a:r>
              <a:rPr lang="en-US" sz="3200" b="1" dirty="0" smtClean="0">
                <a:solidFill>
                  <a:srgbClr val="FF0066"/>
                </a:solidFill>
              </a:rPr>
              <a:t>Snapshot of results </a:t>
            </a:r>
            <a:endParaRPr lang="en-US" sz="3200" b="1" dirty="0">
              <a:solidFill>
                <a:srgbClr val="FF0066"/>
              </a:solidFill>
            </a:endParaRPr>
          </a:p>
        </p:txBody>
      </p:sp>
      <p:sp>
        <p:nvSpPr>
          <p:cNvPr id="3" name="Content Placeholder 2"/>
          <p:cNvSpPr>
            <a:spLocks noGrp="1"/>
          </p:cNvSpPr>
          <p:nvPr>
            <p:ph idx="1"/>
          </p:nvPr>
        </p:nvSpPr>
        <p:spPr/>
        <p:txBody>
          <a:bodyPr/>
          <a:lstStyle/>
          <a:p>
            <a:endParaRPr lang="en-US" dirty="0"/>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pic>
        <p:nvPicPr>
          <p:cNvPr id="4100" name="Picture 4"/>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652829"/>
            <a:ext cx="9144000" cy="546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9321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ja.wallpaperswiki.org/wp-content/uploads/2012/11/%E5%A3%81%E7%B4%99%E3%83%97%E3%83%A9%E3%82%B9%E3%83%9F%E3%83%89DNA%E3%80%81%E3%83%A9%E3%82%A4%E3%83%8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13" y="457200"/>
            <a:ext cx="9336213" cy="62198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33691"/>
            <a:ext cx="583882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Content Placeholder 4" descr="UPM.jpg"/>
          <p:cNvPicPr>
            <a:picLocks noChangeAspect="1"/>
          </p:cNvPicPr>
          <p:nvPr/>
        </p:nvPicPr>
        <p:blipFill>
          <a:blip r:embed="rId4"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12881598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http://ja.wallpaperswiki.org/wp-content/uploads/2012/11/%E5%A3%81%E7%B4%99%E3%83%97%E3%83%A9%E3%82%B9%E3%83%9F%E3%83%89DNA%E3%80%81%E3%83%A9%E3%82%A4%E3%83%8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599" y="457200"/>
            <a:ext cx="9144001" cy="64008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685800"/>
            <a:ext cx="6505575" cy="601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Content Placeholder 4" descr="UPM.jpg"/>
          <p:cNvPicPr>
            <a:picLocks noChangeAspect="1"/>
          </p:cNvPicPr>
          <p:nvPr/>
        </p:nvPicPr>
        <p:blipFill>
          <a:blip r:embed="rId4"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778042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7"/>
            <a:ext cx="8229600" cy="4525963"/>
          </a:xfrm>
        </p:spPr>
        <p:txBody>
          <a:bodyPr>
            <a:noAutofit/>
          </a:bodyPr>
          <a:lstStyle/>
          <a:p>
            <a:pPr algn="just">
              <a:lnSpc>
                <a:spcPct val="150000"/>
              </a:lnSpc>
              <a:buFont typeface="Wingdings" pitchFamily="2" charset="2"/>
              <a:buChar char="v"/>
            </a:pPr>
            <a:r>
              <a:rPr lang="en-US" sz="1600" dirty="0">
                <a:latin typeface="Times New Roman" pitchFamily="18" charset="0"/>
                <a:cs typeface="Times New Roman" pitchFamily="18" charset="0"/>
              </a:rPr>
              <a:t>Different techniques have been used for solving the SPF problem, some of them being Dijkstra </a:t>
            </a:r>
            <a:r>
              <a:rPr lang="en-US" sz="1600" dirty="0" smtClean="0">
                <a:latin typeface="Times New Roman" pitchFamily="18" charset="0"/>
                <a:cs typeface="Times New Roman" pitchFamily="18" charset="0"/>
              </a:rPr>
              <a:t>Algorithm</a:t>
            </a:r>
            <a:r>
              <a:rPr lang="en-US" sz="1600" dirty="0">
                <a:latin typeface="Times New Roman" pitchFamily="18" charset="0"/>
                <a:cs typeface="Times New Roman" pitchFamily="18" charset="0"/>
              </a:rPr>
              <a:t>, Floyd </a:t>
            </a:r>
            <a:r>
              <a:rPr lang="en-US" sz="1600" dirty="0" smtClean="0">
                <a:latin typeface="Times New Roman" pitchFamily="18" charset="0"/>
                <a:cs typeface="Times New Roman" pitchFamily="18" charset="0"/>
              </a:rPr>
              <a:t>Algorithm, ant colony optimization, </a:t>
            </a:r>
            <a:r>
              <a:rPr lang="en-US" sz="1600" dirty="0">
                <a:latin typeface="Times New Roman" pitchFamily="18" charset="0"/>
                <a:cs typeface="Times New Roman" pitchFamily="18" charset="0"/>
              </a:rPr>
              <a:t>Genetic Algorithm, </a:t>
            </a:r>
            <a:r>
              <a:rPr lang="en-US" sz="1600" dirty="0" err="1">
                <a:latin typeface="Times New Roman" pitchFamily="18" charset="0"/>
                <a:cs typeface="Times New Roman" pitchFamily="18" charset="0"/>
              </a:rPr>
              <a:t>Tabu</a:t>
            </a:r>
            <a:r>
              <a:rPr lang="en-US" sz="1600" dirty="0">
                <a:latin typeface="Times New Roman" pitchFamily="18" charset="0"/>
                <a:cs typeface="Times New Roman" pitchFamily="18" charset="0"/>
              </a:rPr>
              <a:t> Search etc. The choice of algorithm for any specific </a:t>
            </a:r>
            <a:r>
              <a:rPr lang="en-US" sz="1600" dirty="0" smtClean="0">
                <a:latin typeface="Times New Roman" pitchFamily="18" charset="0"/>
                <a:cs typeface="Times New Roman" pitchFamily="18" charset="0"/>
              </a:rPr>
              <a:t>problem </a:t>
            </a:r>
            <a:r>
              <a:rPr lang="en-US" sz="1600" dirty="0">
                <a:latin typeface="Times New Roman" pitchFamily="18" charset="0"/>
                <a:cs typeface="Times New Roman" pitchFamily="18" charset="0"/>
              </a:rPr>
              <a:t>depends upon the complex tradeoffs between complexity, </a:t>
            </a:r>
            <a:r>
              <a:rPr lang="en-US" sz="1600" dirty="0" smtClean="0">
                <a:latin typeface="Times New Roman" pitchFamily="18" charset="0"/>
                <a:cs typeface="Times New Roman" pitchFamily="18" charset="0"/>
              </a:rPr>
              <a:t>performance…</a:t>
            </a:r>
            <a:endParaRPr lang="en-US" sz="1600" dirty="0">
              <a:latin typeface="Times New Roman" pitchFamily="18" charset="0"/>
              <a:cs typeface="Times New Roman" pitchFamily="18" charset="0"/>
            </a:endParaRPr>
          </a:p>
          <a:p>
            <a:pPr algn="just">
              <a:buFont typeface="Wingdings" pitchFamily="2" charset="2"/>
              <a:buChar char="v"/>
            </a:pPr>
            <a:endParaRPr lang="en-US" sz="1600" dirty="0" smtClean="0">
              <a:latin typeface="Times New Roman" pitchFamily="18" charset="0"/>
              <a:cs typeface="Times New Roman" pitchFamily="18" charset="0"/>
            </a:endParaRPr>
          </a:p>
          <a:p>
            <a:pPr algn="just">
              <a:buFont typeface="Wingdings" pitchFamily="2" charset="2"/>
              <a:buChar char="v"/>
            </a:pPr>
            <a:endParaRPr lang="en-US" sz="1600" dirty="0" smtClean="0">
              <a:latin typeface="Times New Roman" pitchFamily="18" charset="0"/>
              <a:cs typeface="Times New Roman" pitchFamily="18" charset="0"/>
            </a:endParaRPr>
          </a:p>
          <a:p>
            <a:pPr algn="just">
              <a:buFont typeface="Wingdings" pitchFamily="2" charset="2"/>
              <a:buChar char="v"/>
            </a:pPr>
            <a:endParaRPr lang="en-US" sz="1600" dirty="0">
              <a:latin typeface="Times New Roman" pitchFamily="18" charset="0"/>
              <a:cs typeface="Times New Roman" pitchFamily="18" charset="0"/>
            </a:endParaRPr>
          </a:p>
          <a:p>
            <a:pPr algn="just">
              <a:buFont typeface="Wingdings" pitchFamily="2" charset="2"/>
              <a:buChar char="v"/>
            </a:pP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Router decides which neighbor to choose from routing table to reach specific destination</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buClr>
                <a:srgbClr val="FF0066"/>
              </a:buClr>
              <a:buFont typeface="Wingdings" pitchFamily="2" charset="2"/>
              <a:buChar char="Ø"/>
            </a:pPr>
            <a:r>
              <a:rPr lang="en-US" sz="1600" dirty="0">
                <a:solidFill>
                  <a:srgbClr val="0070C0"/>
                </a:solidFill>
                <a:latin typeface="Times New Roman" pitchFamily="18" charset="0"/>
                <a:cs typeface="Times New Roman" pitchFamily="18" charset="0"/>
              </a:rPr>
              <a:t>Dijkstra's Algorithm</a:t>
            </a:r>
          </a:p>
          <a:p>
            <a:pPr algn="just">
              <a:buClr>
                <a:srgbClr val="FF0066"/>
              </a:buClr>
              <a:buFont typeface="Wingdings" pitchFamily="2" charset="2"/>
              <a:buChar char="Ø"/>
            </a:pPr>
            <a:r>
              <a:rPr lang="en-US" sz="1600" dirty="0">
                <a:solidFill>
                  <a:srgbClr val="0070C0"/>
                </a:solidFill>
                <a:latin typeface="Times New Roman" pitchFamily="18" charset="0"/>
                <a:cs typeface="Times New Roman" pitchFamily="18" charset="0"/>
              </a:rPr>
              <a:t>Genetic Algorithm </a:t>
            </a:r>
          </a:p>
          <a:p>
            <a:pPr algn="just"/>
            <a:endParaRPr lang="en-US" sz="1600" dirty="0" smtClean="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3225939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http://ja.wallpaperswiki.org/wp-content/uploads/2012/11/%E5%A3%81%E7%B4%99%E3%83%97%E3%83%A9%E3%82%B9%E3%83%9F%E3%83%89DNA%E3%80%81%E3%83%A9%E3%82%A4%E3%83%8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0" y="-76201"/>
            <a:ext cx="10668000" cy="74530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endParaRPr lang="en-US" dirty="0"/>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6313" y="657225"/>
            <a:ext cx="7191375"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22518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4562"/>
            <a:ext cx="8229600" cy="579438"/>
          </a:xfrm>
        </p:spPr>
        <p:txBody>
          <a:bodyPr>
            <a:noAutofit/>
          </a:bodyPr>
          <a:lstStyle/>
          <a:p>
            <a:r>
              <a:rPr lang="en-US" sz="3200" b="1" dirty="0" smtClean="0">
                <a:solidFill>
                  <a:srgbClr val="CC3300"/>
                </a:solidFill>
              </a:rPr>
              <a:t>Conclusion</a:t>
            </a:r>
            <a:endParaRPr lang="en-US" sz="3200" b="1" dirty="0">
              <a:solidFill>
                <a:srgbClr val="CC3300"/>
              </a:solidFill>
            </a:endParaRPr>
          </a:p>
        </p:txBody>
      </p:sp>
      <p:sp>
        <p:nvSpPr>
          <p:cNvPr id="3" name="Content Placeholder 2"/>
          <p:cNvSpPr>
            <a:spLocks noGrp="1"/>
          </p:cNvSpPr>
          <p:nvPr>
            <p:ph idx="1"/>
          </p:nvPr>
        </p:nvSpPr>
        <p:spPr>
          <a:xfrm>
            <a:off x="457200" y="1798637"/>
            <a:ext cx="8229600" cy="4525963"/>
          </a:xfrm>
        </p:spPr>
        <p:txBody>
          <a:bodyPr>
            <a:noAutofit/>
          </a:bodyPr>
          <a:lstStyle/>
          <a:p>
            <a:pPr algn="just"/>
            <a:endParaRPr lang="en-US" sz="18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Diagram 4"/>
          <p:cNvGraphicFramePr/>
          <p:nvPr>
            <p:extLst>
              <p:ext uri="{D42A27DB-BD31-4B8C-83A1-F6EECF244321}">
                <p14:modId xmlns:p14="http://schemas.microsoft.com/office/powerpoint/2010/main" val="887245928"/>
              </p:ext>
            </p:extLst>
          </p:nvPr>
        </p:nvGraphicFramePr>
        <p:xfrm>
          <a:off x="-19050" y="1676400"/>
          <a:ext cx="893445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04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7DF6D9C2-38F9-404E-8D8B-394D5D301261}"/>
                                            </p:graphicEl>
                                          </p:spTgt>
                                        </p:tgtEl>
                                        <p:attrNameLst>
                                          <p:attrName>style.visibility</p:attrName>
                                        </p:attrNameLst>
                                      </p:cBhvr>
                                      <p:to>
                                        <p:strVal val="visible"/>
                                      </p:to>
                                    </p:set>
                                    <p:animEffect transition="in" filter="wipe(up)">
                                      <p:cBhvr>
                                        <p:cTn id="7" dur="500"/>
                                        <p:tgtEl>
                                          <p:spTgt spid="5">
                                            <p:graphicEl>
                                              <a:dgm id="{7DF6D9C2-38F9-404E-8D8B-394D5D301261}"/>
                                            </p:graphic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graphicEl>
                                              <a:dgm id="{446FD763-756F-40D8-9CE8-0D3B78FF6B8E}"/>
                                            </p:graphicEl>
                                          </p:spTgt>
                                        </p:tgtEl>
                                        <p:attrNameLst>
                                          <p:attrName>style.visibility</p:attrName>
                                        </p:attrNameLst>
                                      </p:cBhvr>
                                      <p:to>
                                        <p:strVal val="visible"/>
                                      </p:to>
                                    </p:set>
                                    <p:animEffect transition="in" filter="wipe(up)">
                                      <p:cBhvr>
                                        <p:cTn id="10" dur="500"/>
                                        <p:tgtEl>
                                          <p:spTgt spid="5">
                                            <p:graphicEl>
                                              <a:dgm id="{446FD763-756F-40D8-9CE8-0D3B78FF6B8E}"/>
                                            </p:graphic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5">
                                            <p:graphicEl>
                                              <a:dgm id="{2D77C25B-9E60-4444-AA94-3DFB1C781C98}"/>
                                            </p:graphicEl>
                                          </p:spTgt>
                                        </p:tgtEl>
                                        <p:attrNameLst>
                                          <p:attrName>style.visibility</p:attrName>
                                        </p:attrNameLst>
                                      </p:cBhvr>
                                      <p:to>
                                        <p:strVal val="visible"/>
                                      </p:to>
                                    </p:set>
                                    <p:animEffect transition="in" filter="wipe(up)">
                                      <p:cBhvr>
                                        <p:cTn id="13" dur="500"/>
                                        <p:tgtEl>
                                          <p:spTgt spid="5">
                                            <p:graphicEl>
                                              <a:dgm id="{2D77C25B-9E60-4444-AA94-3DFB1C781C9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5">
                                            <p:graphicEl>
                                              <a:dgm id="{FB1A0614-A5E3-444D-AD02-98D9B316AE62}"/>
                                            </p:graphicEl>
                                          </p:spTgt>
                                        </p:tgtEl>
                                        <p:attrNameLst>
                                          <p:attrName>style.visibility</p:attrName>
                                        </p:attrNameLst>
                                      </p:cBhvr>
                                      <p:to>
                                        <p:strVal val="visible"/>
                                      </p:to>
                                    </p:set>
                                    <p:animEffect transition="in" filter="wipe(up)">
                                      <p:cBhvr>
                                        <p:cTn id="18" dur="500"/>
                                        <p:tgtEl>
                                          <p:spTgt spid="5">
                                            <p:graphicEl>
                                              <a:dgm id="{FB1A0614-A5E3-444D-AD02-98D9B316AE62}"/>
                                            </p:graphic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graphicEl>
                                              <a:dgm id="{43589E6C-E297-4D60-941F-3E6882E04176}"/>
                                            </p:graphicEl>
                                          </p:spTgt>
                                        </p:tgtEl>
                                        <p:attrNameLst>
                                          <p:attrName>style.visibility</p:attrName>
                                        </p:attrNameLst>
                                      </p:cBhvr>
                                      <p:to>
                                        <p:strVal val="visible"/>
                                      </p:to>
                                    </p:set>
                                    <p:animEffect transition="in" filter="wipe(up)">
                                      <p:cBhvr>
                                        <p:cTn id="21" dur="500"/>
                                        <p:tgtEl>
                                          <p:spTgt spid="5">
                                            <p:graphicEl>
                                              <a:dgm id="{43589E6C-E297-4D60-941F-3E6882E04176}"/>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5">
                                            <p:graphicEl>
                                              <a:dgm id="{042DF7E9-C71A-4ACD-969B-C5E3B8AC6B50}"/>
                                            </p:graphicEl>
                                          </p:spTgt>
                                        </p:tgtEl>
                                        <p:attrNameLst>
                                          <p:attrName>style.visibility</p:attrName>
                                        </p:attrNameLst>
                                      </p:cBhvr>
                                      <p:to>
                                        <p:strVal val="visible"/>
                                      </p:to>
                                    </p:set>
                                    <p:animEffect transition="in" filter="wipe(up)">
                                      <p:cBhvr>
                                        <p:cTn id="26" dur="500"/>
                                        <p:tgtEl>
                                          <p:spTgt spid="5">
                                            <p:graphicEl>
                                              <a:dgm id="{042DF7E9-C71A-4ACD-969B-C5E3B8AC6B50}"/>
                                            </p:graphicEl>
                                          </p:spTgt>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5">
                                            <p:graphicEl>
                                              <a:dgm id="{ECF4CBCD-7789-4B8E-8F9D-6F1FF02E39D3}"/>
                                            </p:graphicEl>
                                          </p:spTgt>
                                        </p:tgtEl>
                                        <p:attrNameLst>
                                          <p:attrName>style.visibility</p:attrName>
                                        </p:attrNameLst>
                                      </p:cBhvr>
                                      <p:to>
                                        <p:strVal val="visible"/>
                                      </p:to>
                                    </p:set>
                                    <p:animEffect transition="in" filter="wipe(up)">
                                      <p:cBhvr>
                                        <p:cTn id="29" dur="500"/>
                                        <p:tgtEl>
                                          <p:spTgt spid="5">
                                            <p:graphicEl>
                                              <a:dgm id="{ECF4CBCD-7789-4B8E-8F9D-6F1FF02E39D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normAutofit/>
          </a:bodyPr>
          <a:lstStyle/>
          <a:p>
            <a:r>
              <a:rPr lang="en-US" sz="3600" b="1" dirty="0" smtClean="0">
                <a:solidFill>
                  <a:srgbClr val="CC3300"/>
                </a:solidFill>
              </a:rPr>
              <a:t>Future scope </a:t>
            </a:r>
            <a:endParaRPr lang="en-US" sz="3600" b="1" dirty="0">
              <a:solidFill>
                <a:srgbClr val="CC3300"/>
              </a:solidFill>
            </a:endParaRPr>
          </a:p>
        </p:txBody>
      </p:sp>
      <p:sp>
        <p:nvSpPr>
          <p:cNvPr id="3" name="Content Placeholder 2"/>
          <p:cNvSpPr>
            <a:spLocks noGrp="1"/>
          </p:cNvSpPr>
          <p:nvPr>
            <p:ph idx="1"/>
          </p:nvPr>
        </p:nvSpPr>
        <p:spPr>
          <a:xfrm>
            <a:off x="457200" y="2255837"/>
            <a:ext cx="8229600" cy="4525963"/>
          </a:xfrm>
        </p:spPr>
        <p:txBody>
          <a:bodyPr>
            <a:normAutofit/>
          </a:bodyPr>
          <a:lstStyle/>
          <a:p>
            <a:endParaRPr lang="en-US" sz="1800" dirty="0" smtClean="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Diagram 4"/>
          <p:cNvGraphicFramePr/>
          <p:nvPr>
            <p:extLst>
              <p:ext uri="{D42A27DB-BD31-4B8C-83A1-F6EECF244321}">
                <p14:modId xmlns:p14="http://schemas.microsoft.com/office/powerpoint/2010/main" val="276928427"/>
              </p:ext>
            </p:extLst>
          </p:nvPr>
        </p:nvGraphicFramePr>
        <p:xfrm>
          <a:off x="762000" y="1676400"/>
          <a:ext cx="8001000" cy="459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0452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n2.9cloud.us/3/dna_model_double_helix_2560x1600_15174174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0"/>
            <a:ext cx="1114044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838200"/>
            <a:ext cx="8229600" cy="579438"/>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3200" b="1" cap="none" dirty="0" smtClean="0">
                <a:solidFill>
                  <a:srgbClr val="CC3300"/>
                </a:solidFill>
              </a:rPr>
              <a:t>References </a:t>
            </a:r>
            <a:endParaRPr lang="en-US" sz="3200" b="1" cap="none" dirty="0">
              <a:solidFill>
                <a:srgbClr val="CC3300"/>
              </a:solidFill>
            </a:endParaRPr>
          </a:p>
        </p:txBody>
      </p:sp>
      <p:sp>
        <p:nvSpPr>
          <p:cNvPr id="6" name="Content Placeholder 2"/>
          <p:cNvSpPr txBox="1">
            <a:spLocks/>
          </p:cNvSpPr>
          <p:nvPr/>
        </p:nvSpPr>
        <p:spPr>
          <a:xfrm>
            <a:off x="457200" y="1798637"/>
            <a:ext cx="7848600" cy="452596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en-US" dirty="0" err="1" smtClean="0">
                <a:solidFill>
                  <a:schemeClr val="accent4">
                    <a:lumMod val="40000"/>
                    <a:lumOff val="60000"/>
                  </a:schemeClr>
                </a:solidFill>
                <a:latin typeface="Times New Roman" pitchFamily="18" charset="0"/>
                <a:cs typeface="Times New Roman" pitchFamily="18" charset="0"/>
              </a:rPr>
              <a:t>Biswas</a:t>
            </a:r>
            <a:r>
              <a:rPr lang="en-US" dirty="0" smtClean="0">
                <a:solidFill>
                  <a:schemeClr val="accent4">
                    <a:lumMod val="40000"/>
                    <a:lumOff val="60000"/>
                  </a:schemeClr>
                </a:solidFill>
                <a:latin typeface="Times New Roman" pitchFamily="18" charset="0"/>
                <a:cs typeface="Times New Roman" pitchFamily="18" charset="0"/>
              </a:rPr>
              <a:t>, P., Mishra, P. K., &amp; </a:t>
            </a:r>
            <a:r>
              <a:rPr lang="en-US" dirty="0" err="1" smtClean="0">
                <a:solidFill>
                  <a:schemeClr val="accent4">
                    <a:lumMod val="40000"/>
                    <a:lumOff val="60000"/>
                  </a:schemeClr>
                </a:solidFill>
                <a:latin typeface="Times New Roman" pitchFamily="18" charset="0"/>
                <a:cs typeface="Times New Roman" pitchFamily="18" charset="0"/>
              </a:rPr>
              <a:t>Mahanti</a:t>
            </a:r>
            <a:r>
              <a:rPr lang="en-US" dirty="0" smtClean="0">
                <a:solidFill>
                  <a:schemeClr val="accent4">
                    <a:lumMod val="40000"/>
                    <a:lumOff val="60000"/>
                  </a:schemeClr>
                </a:solidFill>
                <a:latin typeface="Times New Roman" pitchFamily="18" charset="0"/>
                <a:cs typeface="Times New Roman" pitchFamily="18" charset="0"/>
              </a:rPr>
              <a:t>, N. C. (2005). COMPUTATIONAL EFFICIENCY OF OPTIMIZED SHORTEST PATH ALGORITHMS. </a:t>
            </a:r>
            <a:r>
              <a:rPr lang="en-US" i="1" dirty="0" smtClean="0">
                <a:solidFill>
                  <a:schemeClr val="accent4">
                    <a:lumMod val="40000"/>
                    <a:lumOff val="60000"/>
                  </a:schemeClr>
                </a:solidFill>
                <a:latin typeface="Times New Roman" pitchFamily="18" charset="0"/>
                <a:cs typeface="Times New Roman" pitchFamily="18" charset="0"/>
              </a:rPr>
              <a:t>International Journal of Computer Science &amp; Applications</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II</a:t>
            </a:r>
            <a:r>
              <a:rPr lang="en-US" dirty="0" smtClean="0">
                <a:solidFill>
                  <a:schemeClr val="accent4">
                    <a:lumMod val="40000"/>
                    <a:lumOff val="60000"/>
                  </a:schemeClr>
                </a:solidFill>
                <a:latin typeface="Times New Roman" pitchFamily="18" charset="0"/>
                <a:cs typeface="Times New Roman" pitchFamily="18" charset="0"/>
              </a:rPr>
              <a:t>(Ii), 22–37.</a:t>
            </a:r>
          </a:p>
          <a:p>
            <a:r>
              <a:rPr lang="en-US" dirty="0" smtClean="0">
                <a:solidFill>
                  <a:schemeClr val="accent4">
                    <a:lumMod val="40000"/>
                    <a:lumOff val="60000"/>
                  </a:schemeClr>
                </a:solidFill>
                <a:latin typeface="Times New Roman" pitchFamily="18" charset="0"/>
                <a:cs typeface="Times New Roman" pitchFamily="18" charset="0"/>
              </a:rPr>
              <a:t>Bryant, K. (2000). </a:t>
            </a:r>
            <a:r>
              <a:rPr lang="en-US" i="1" dirty="0" smtClean="0">
                <a:solidFill>
                  <a:schemeClr val="accent4">
                    <a:lumMod val="40000"/>
                    <a:lumOff val="60000"/>
                  </a:schemeClr>
                </a:solidFill>
                <a:latin typeface="Times New Roman" pitchFamily="18" charset="0"/>
                <a:cs typeface="Times New Roman" pitchFamily="18" charset="0"/>
              </a:rPr>
              <a:t>Genetic Algorithms and the Traveling Salesman Problem by Kylie Bryant</a:t>
            </a:r>
            <a:r>
              <a:rPr lang="en-US" dirty="0" smtClean="0">
                <a:solidFill>
                  <a:schemeClr val="accent4">
                    <a:lumMod val="40000"/>
                    <a:lumOff val="60000"/>
                  </a:schemeClr>
                </a:solidFill>
                <a:latin typeface="Times New Roman" pitchFamily="18" charset="0"/>
                <a:cs typeface="Times New Roman" pitchFamily="18" charset="0"/>
              </a:rPr>
              <a:t>.</a:t>
            </a:r>
          </a:p>
          <a:p>
            <a:r>
              <a:rPr lang="en-US" dirty="0" smtClean="0">
                <a:solidFill>
                  <a:schemeClr val="accent4">
                    <a:lumMod val="40000"/>
                    <a:lumOff val="60000"/>
                  </a:schemeClr>
                </a:solidFill>
                <a:latin typeface="Times New Roman" pitchFamily="18" charset="0"/>
                <a:cs typeface="Times New Roman" pitchFamily="18" charset="0"/>
              </a:rPr>
              <a:t>De Jong, K. A. (1975, September 19). </a:t>
            </a:r>
            <a:r>
              <a:rPr lang="en-US" i="1" dirty="0" smtClean="0">
                <a:solidFill>
                  <a:schemeClr val="accent4">
                    <a:lumMod val="40000"/>
                    <a:lumOff val="60000"/>
                  </a:schemeClr>
                </a:solidFill>
                <a:latin typeface="Times New Roman" pitchFamily="18" charset="0"/>
                <a:cs typeface="Times New Roman" pitchFamily="18" charset="0"/>
              </a:rPr>
              <a:t>Analysis of the behavior of a class of genetic adaptive systems</a:t>
            </a:r>
            <a:r>
              <a:rPr lang="en-US" dirty="0" smtClean="0">
                <a:solidFill>
                  <a:schemeClr val="accent4">
                    <a:lumMod val="40000"/>
                    <a:lumOff val="60000"/>
                  </a:schemeClr>
                </a:solidFill>
                <a:latin typeface="Times New Roman" pitchFamily="18" charset="0"/>
                <a:cs typeface="Times New Roman" pitchFamily="18" charset="0"/>
              </a:rPr>
              <a:t>. University of Michigan, Ann Arbor. Retrieved from http://link.springer.com/10.1007/s11276-009-0208-8</a:t>
            </a:r>
          </a:p>
          <a:p>
            <a:r>
              <a:rPr lang="en-US" dirty="0" smtClean="0">
                <a:solidFill>
                  <a:schemeClr val="accent4">
                    <a:lumMod val="40000"/>
                    <a:lumOff val="60000"/>
                  </a:schemeClr>
                </a:solidFill>
                <a:latin typeface="Times New Roman" pitchFamily="18" charset="0"/>
                <a:cs typeface="Times New Roman" pitchFamily="18" charset="0"/>
              </a:rPr>
              <a:t>Dijkstra, E. W. (1959). A Note on Two Problems in </a:t>
            </a:r>
            <a:r>
              <a:rPr lang="en-US" dirty="0" err="1" smtClean="0">
                <a:solidFill>
                  <a:schemeClr val="accent4">
                    <a:lumMod val="40000"/>
                    <a:lumOff val="60000"/>
                  </a:schemeClr>
                </a:solidFill>
                <a:latin typeface="Times New Roman" pitchFamily="18" charset="0"/>
                <a:cs typeface="Times New Roman" pitchFamily="18" charset="0"/>
              </a:rPr>
              <a:t>Connexion</a:t>
            </a:r>
            <a:r>
              <a:rPr lang="en-US" dirty="0" smtClean="0">
                <a:solidFill>
                  <a:schemeClr val="accent4">
                    <a:lumMod val="40000"/>
                    <a:lumOff val="60000"/>
                  </a:schemeClr>
                </a:solidFill>
                <a:latin typeface="Times New Roman" pitchFamily="18" charset="0"/>
                <a:cs typeface="Times New Roman" pitchFamily="18" charset="0"/>
              </a:rPr>
              <a:t> with Graphs. </a:t>
            </a:r>
            <a:r>
              <a:rPr lang="en-US" i="1" dirty="0" err="1" smtClean="0">
                <a:solidFill>
                  <a:schemeClr val="accent4">
                    <a:lumMod val="40000"/>
                    <a:lumOff val="60000"/>
                  </a:schemeClr>
                </a:solidFill>
                <a:latin typeface="Times New Roman" pitchFamily="18" charset="0"/>
                <a:cs typeface="Times New Roman" pitchFamily="18" charset="0"/>
              </a:rPr>
              <a:t>Numerische</a:t>
            </a:r>
            <a:r>
              <a:rPr lang="en-US" i="1" dirty="0" smtClean="0">
                <a:solidFill>
                  <a:schemeClr val="accent4">
                    <a:lumMod val="40000"/>
                    <a:lumOff val="60000"/>
                  </a:schemeClr>
                </a:solidFill>
                <a:latin typeface="Times New Roman" pitchFamily="18" charset="0"/>
                <a:cs typeface="Times New Roman" pitchFamily="18" charset="0"/>
              </a:rPr>
              <a:t> </a:t>
            </a:r>
            <a:r>
              <a:rPr lang="en-US" i="1" dirty="0" err="1" smtClean="0">
                <a:solidFill>
                  <a:schemeClr val="accent4">
                    <a:lumMod val="40000"/>
                    <a:lumOff val="60000"/>
                  </a:schemeClr>
                </a:solidFill>
                <a:latin typeface="Times New Roman" pitchFamily="18" charset="0"/>
                <a:cs typeface="Times New Roman" pitchFamily="18" charset="0"/>
              </a:rPr>
              <a:t>Mathematik</a:t>
            </a:r>
            <a:r>
              <a:rPr lang="en-US" i="1" dirty="0" smtClean="0">
                <a:solidFill>
                  <a:schemeClr val="accent4">
                    <a:lumMod val="40000"/>
                    <a:lumOff val="60000"/>
                  </a:schemeClr>
                </a:solidFill>
                <a:latin typeface="Times New Roman" pitchFamily="18" charset="0"/>
                <a:cs typeface="Times New Roman" pitchFamily="18" charset="0"/>
              </a:rPr>
              <a:t> 1</a:t>
            </a:r>
            <a:r>
              <a:rPr lang="en-US" dirty="0" smtClean="0">
                <a:solidFill>
                  <a:schemeClr val="accent4">
                    <a:lumMod val="40000"/>
                    <a:lumOff val="60000"/>
                  </a:schemeClr>
                </a:solidFill>
                <a:latin typeface="Times New Roman" pitchFamily="18" charset="0"/>
                <a:cs typeface="Times New Roman" pitchFamily="18" charset="0"/>
              </a:rPr>
              <a:t>, (l 959), 269–271.</a:t>
            </a:r>
          </a:p>
          <a:p>
            <a:r>
              <a:rPr lang="en-US" dirty="0" err="1" smtClean="0">
                <a:solidFill>
                  <a:schemeClr val="accent4">
                    <a:lumMod val="40000"/>
                    <a:lumOff val="60000"/>
                  </a:schemeClr>
                </a:solidFill>
                <a:latin typeface="Times New Roman" pitchFamily="18" charset="0"/>
                <a:cs typeface="Times New Roman" pitchFamily="18" charset="0"/>
              </a:rPr>
              <a:t>Forouzan</a:t>
            </a:r>
            <a:r>
              <a:rPr lang="en-US" dirty="0" smtClean="0">
                <a:solidFill>
                  <a:schemeClr val="accent4">
                    <a:lumMod val="40000"/>
                    <a:lumOff val="60000"/>
                  </a:schemeClr>
                </a:solidFill>
                <a:latin typeface="Times New Roman" pitchFamily="18" charset="0"/>
                <a:cs typeface="Times New Roman" pitchFamily="18" charset="0"/>
              </a:rPr>
              <a:t>, B. A. (2003). </a:t>
            </a:r>
            <a:r>
              <a:rPr lang="en-US" i="1" dirty="0" smtClean="0">
                <a:solidFill>
                  <a:schemeClr val="accent4">
                    <a:lumMod val="40000"/>
                    <a:lumOff val="60000"/>
                  </a:schemeClr>
                </a:solidFill>
                <a:latin typeface="Times New Roman" pitchFamily="18" charset="0"/>
                <a:cs typeface="Times New Roman" pitchFamily="18" charset="0"/>
              </a:rPr>
              <a:t>DATA COMMUNICATIONS AND NETWORKING</a:t>
            </a:r>
            <a:r>
              <a:rPr lang="en-US" dirty="0" smtClean="0">
                <a:solidFill>
                  <a:schemeClr val="accent4">
                    <a:lumMod val="40000"/>
                    <a:lumOff val="60000"/>
                  </a:schemeClr>
                </a:solidFill>
                <a:latin typeface="Times New Roman" pitchFamily="18" charset="0"/>
                <a:cs typeface="Times New Roman" pitchFamily="18" charset="0"/>
              </a:rPr>
              <a:t>. Tehran: McGraw-Hill.</a:t>
            </a:r>
          </a:p>
          <a:p>
            <a:r>
              <a:rPr lang="en-US" dirty="0" err="1" smtClean="0">
                <a:solidFill>
                  <a:schemeClr val="accent4">
                    <a:lumMod val="40000"/>
                    <a:lumOff val="60000"/>
                  </a:schemeClr>
                </a:solidFill>
                <a:latin typeface="Times New Roman" pitchFamily="18" charset="0"/>
                <a:cs typeface="Times New Roman" pitchFamily="18" charset="0"/>
              </a:rPr>
              <a:t>Fredman</a:t>
            </a:r>
            <a:r>
              <a:rPr lang="en-US" dirty="0" smtClean="0">
                <a:solidFill>
                  <a:schemeClr val="accent4">
                    <a:lumMod val="40000"/>
                    <a:lumOff val="60000"/>
                  </a:schemeClr>
                </a:solidFill>
                <a:latin typeface="Times New Roman" pitchFamily="18" charset="0"/>
                <a:cs typeface="Times New Roman" pitchFamily="18" charset="0"/>
              </a:rPr>
              <a:t>, Michael Lawrence; </a:t>
            </a:r>
            <a:r>
              <a:rPr lang="en-US" dirty="0" err="1" smtClean="0">
                <a:solidFill>
                  <a:schemeClr val="accent4">
                    <a:lumMod val="40000"/>
                    <a:lumOff val="60000"/>
                  </a:schemeClr>
                </a:solidFill>
                <a:latin typeface="Times New Roman" pitchFamily="18" charset="0"/>
                <a:cs typeface="Times New Roman" pitchFamily="18" charset="0"/>
              </a:rPr>
              <a:t>Tarjan</a:t>
            </a:r>
            <a:r>
              <a:rPr lang="en-US" dirty="0" smtClean="0">
                <a:solidFill>
                  <a:schemeClr val="accent4">
                    <a:lumMod val="40000"/>
                    <a:lumOff val="60000"/>
                  </a:schemeClr>
                </a:solidFill>
                <a:latin typeface="Times New Roman" pitchFamily="18" charset="0"/>
                <a:cs typeface="Times New Roman" pitchFamily="18" charset="0"/>
              </a:rPr>
              <a:t>, R. E. (1984). Fibonacci heaps and their uses in improved network optimization algorithms. </a:t>
            </a:r>
            <a:r>
              <a:rPr lang="en-US" i="1" dirty="0" smtClean="0">
                <a:solidFill>
                  <a:schemeClr val="accent4">
                    <a:lumMod val="40000"/>
                    <a:lumOff val="60000"/>
                  </a:schemeClr>
                </a:solidFill>
                <a:latin typeface="Times New Roman" pitchFamily="18" charset="0"/>
                <a:cs typeface="Times New Roman" pitchFamily="18" charset="0"/>
              </a:rPr>
              <a:t>25th Annual Symposium on Foundations of Computer Science (IEEE)</a:t>
            </a:r>
            <a:r>
              <a:rPr lang="en-US" dirty="0" smtClean="0">
                <a:solidFill>
                  <a:schemeClr val="accent4">
                    <a:lumMod val="40000"/>
                    <a:lumOff val="60000"/>
                  </a:schemeClr>
                </a:solidFill>
                <a:latin typeface="Times New Roman" pitchFamily="18" charset="0"/>
                <a:cs typeface="Times New Roman" pitchFamily="18" charset="0"/>
              </a:rPr>
              <a:t>, 338–346.</a:t>
            </a:r>
          </a:p>
          <a:p>
            <a:r>
              <a:rPr lang="en-US" dirty="0" err="1" smtClean="0">
                <a:solidFill>
                  <a:schemeClr val="accent4">
                    <a:lumMod val="40000"/>
                    <a:lumOff val="60000"/>
                  </a:schemeClr>
                </a:solidFill>
                <a:latin typeface="Times New Roman" pitchFamily="18" charset="0"/>
                <a:cs typeface="Times New Roman" pitchFamily="18" charset="0"/>
              </a:rPr>
              <a:t>Gass</a:t>
            </a:r>
            <a:r>
              <a:rPr lang="en-US" dirty="0" smtClean="0">
                <a:solidFill>
                  <a:schemeClr val="accent4">
                    <a:lumMod val="40000"/>
                    <a:lumOff val="60000"/>
                  </a:schemeClr>
                </a:solidFill>
                <a:latin typeface="Times New Roman" pitchFamily="18" charset="0"/>
                <a:cs typeface="Times New Roman" pitchFamily="18" charset="0"/>
              </a:rPr>
              <a:t>, S.I. and Harris, C. M. (1996). </a:t>
            </a:r>
            <a:r>
              <a:rPr lang="en-US" i="1" dirty="0" smtClean="0">
                <a:solidFill>
                  <a:schemeClr val="accent4">
                    <a:lumMod val="40000"/>
                    <a:lumOff val="60000"/>
                  </a:schemeClr>
                </a:solidFill>
                <a:latin typeface="Times New Roman" pitchFamily="18" charset="0"/>
                <a:cs typeface="Times New Roman" pitchFamily="18" charset="0"/>
              </a:rPr>
              <a:t>Encyclopedia of Operations Research and management Science</a:t>
            </a:r>
            <a:r>
              <a:rPr lang="en-US" dirty="0" smtClean="0">
                <a:solidFill>
                  <a:schemeClr val="accent4">
                    <a:lumMod val="40000"/>
                    <a:lumOff val="60000"/>
                  </a:schemeClr>
                </a:solidFill>
                <a:latin typeface="Times New Roman" pitchFamily="18" charset="0"/>
                <a:cs typeface="Times New Roman" pitchFamily="18" charset="0"/>
              </a:rPr>
              <a:t> (Vol. 79490888, p. 223).</a:t>
            </a:r>
          </a:p>
          <a:p>
            <a:r>
              <a:rPr lang="en-US" dirty="0" smtClean="0">
                <a:solidFill>
                  <a:schemeClr val="accent4">
                    <a:lumMod val="40000"/>
                    <a:lumOff val="60000"/>
                  </a:schemeClr>
                </a:solidFill>
                <a:latin typeface="Times New Roman" pitchFamily="18" charset="0"/>
                <a:cs typeface="Times New Roman" pitchFamily="18" charset="0"/>
              </a:rPr>
              <a:t>Goldberg, D. E. (1989). </a:t>
            </a:r>
            <a:r>
              <a:rPr lang="en-US" i="1" dirty="0" smtClean="0">
                <a:solidFill>
                  <a:schemeClr val="accent4">
                    <a:lumMod val="40000"/>
                    <a:lumOff val="60000"/>
                  </a:schemeClr>
                </a:solidFill>
                <a:latin typeface="Times New Roman" pitchFamily="18" charset="0"/>
                <a:cs typeface="Times New Roman" pitchFamily="18" charset="0"/>
              </a:rPr>
              <a:t>Genetic Algorithms in </a:t>
            </a:r>
            <a:r>
              <a:rPr lang="en-US" i="1" dirty="0" err="1" smtClean="0">
                <a:solidFill>
                  <a:schemeClr val="accent4">
                    <a:lumMod val="40000"/>
                    <a:lumOff val="60000"/>
                  </a:schemeClr>
                </a:solidFill>
                <a:latin typeface="Times New Roman" pitchFamily="18" charset="0"/>
                <a:cs typeface="Times New Roman" pitchFamily="18" charset="0"/>
              </a:rPr>
              <a:t>Search,Optimization</a:t>
            </a:r>
            <a:r>
              <a:rPr lang="en-US" i="1" dirty="0" smtClean="0">
                <a:solidFill>
                  <a:schemeClr val="accent4">
                    <a:lumMod val="40000"/>
                    <a:lumOff val="60000"/>
                  </a:schemeClr>
                </a:solidFill>
                <a:latin typeface="Times New Roman" pitchFamily="18" charset="0"/>
                <a:cs typeface="Times New Roman" pitchFamily="18" charset="0"/>
              </a:rPr>
              <a:t>, and Machine Learning</a:t>
            </a:r>
            <a:r>
              <a:rPr lang="en-US" dirty="0" smtClean="0">
                <a:solidFill>
                  <a:schemeClr val="accent4">
                    <a:lumMod val="40000"/>
                    <a:lumOff val="60000"/>
                  </a:schemeClr>
                </a:solidFill>
                <a:latin typeface="Times New Roman" pitchFamily="18" charset="0"/>
                <a:cs typeface="Times New Roman" pitchFamily="18" charset="0"/>
              </a:rPr>
              <a:t> (p. 412). Addison-Wesley.</a:t>
            </a:r>
          </a:p>
          <a:p>
            <a:r>
              <a:rPr lang="en-US" dirty="0" smtClean="0">
                <a:solidFill>
                  <a:schemeClr val="accent4">
                    <a:lumMod val="40000"/>
                    <a:lumOff val="60000"/>
                  </a:schemeClr>
                </a:solidFill>
                <a:latin typeface="Times New Roman" pitchFamily="18" charset="0"/>
                <a:cs typeface="Times New Roman" pitchFamily="18" charset="0"/>
              </a:rPr>
              <a:t>Holland, J. H. (1975). </a:t>
            </a:r>
            <a:r>
              <a:rPr lang="en-US" i="1" dirty="0" smtClean="0">
                <a:solidFill>
                  <a:schemeClr val="accent4">
                    <a:lumMod val="40000"/>
                    <a:lumOff val="60000"/>
                  </a:schemeClr>
                </a:solidFill>
                <a:latin typeface="Times New Roman" pitchFamily="18" charset="0"/>
                <a:cs typeface="Times New Roman" pitchFamily="18" charset="0"/>
              </a:rPr>
              <a:t>Adaptation in Natural and Artificial Systems</a:t>
            </a:r>
            <a:r>
              <a:rPr lang="en-US" dirty="0" smtClean="0">
                <a:solidFill>
                  <a:schemeClr val="accent4">
                    <a:lumMod val="40000"/>
                    <a:lumOff val="60000"/>
                  </a:schemeClr>
                </a:solidFill>
                <a:latin typeface="Times New Roman" pitchFamily="18" charset="0"/>
                <a:cs typeface="Times New Roman" pitchFamily="18" charset="0"/>
              </a:rPr>
              <a:t>. (A. Arbor, Ed.). MI, The University of Michigan Press.</a:t>
            </a:r>
          </a:p>
          <a:p>
            <a:r>
              <a:rPr lang="en-US" dirty="0" smtClean="0">
                <a:solidFill>
                  <a:schemeClr val="accent4">
                    <a:lumMod val="40000"/>
                    <a:lumOff val="60000"/>
                  </a:schemeClr>
                </a:solidFill>
                <a:latin typeface="Times New Roman" pitchFamily="18" charset="0"/>
                <a:cs typeface="Times New Roman" pitchFamily="18" charset="0"/>
              </a:rPr>
              <a:t>Hwang, R.-H., Do, W.-Y., &amp; Yang, S.-C. (2000). Multicast routing based on genetic algorithms. </a:t>
            </a:r>
            <a:r>
              <a:rPr lang="en-US" i="1" dirty="0" smtClean="0">
                <a:solidFill>
                  <a:schemeClr val="accent4">
                    <a:lumMod val="40000"/>
                    <a:lumOff val="60000"/>
                  </a:schemeClr>
                </a:solidFill>
                <a:latin typeface="Times New Roman" pitchFamily="18" charset="0"/>
                <a:cs typeface="Times New Roman" pitchFamily="18" charset="0"/>
              </a:rPr>
              <a:t>J. Inf. Sci. Eng.</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16</a:t>
            </a:r>
            <a:r>
              <a:rPr lang="en-US" dirty="0" smtClean="0">
                <a:solidFill>
                  <a:schemeClr val="accent4">
                    <a:lumMod val="40000"/>
                    <a:lumOff val="60000"/>
                  </a:schemeClr>
                </a:solidFill>
                <a:latin typeface="Times New Roman" pitchFamily="18" charset="0"/>
                <a:cs typeface="Times New Roman" pitchFamily="18" charset="0"/>
              </a:rPr>
              <a:t>(6), 885–901.</a:t>
            </a:r>
          </a:p>
          <a:p>
            <a:r>
              <a:rPr lang="en-US" dirty="0" smtClean="0">
                <a:solidFill>
                  <a:schemeClr val="accent4">
                    <a:lumMod val="40000"/>
                    <a:lumOff val="60000"/>
                  </a:schemeClr>
                </a:solidFill>
                <a:latin typeface="Times New Roman" pitchFamily="18" charset="0"/>
                <a:cs typeface="Times New Roman" pitchFamily="18" charset="0"/>
              </a:rPr>
              <a:t>Moore, E. F. (1957). </a:t>
            </a:r>
            <a:r>
              <a:rPr lang="en-US" i="1" dirty="0" smtClean="0">
                <a:solidFill>
                  <a:schemeClr val="accent4">
                    <a:lumMod val="40000"/>
                    <a:lumOff val="60000"/>
                  </a:schemeClr>
                </a:solidFill>
                <a:latin typeface="Times New Roman" pitchFamily="18" charset="0"/>
                <a:cs typeface="Times New Roman" pitchFamily="18" charset="0"/>
              </a:rPr>
              <a:t>The shortest path through a maze, Proceedings of an International Symposium on the Theory of Switching</a:t>
            </a:r>
            <a:r>
              <a:rPr lang="en-US" dirty="0" smtClean="0">
                <a:solidFill>
                  <a:schemeClr val="accent4">
                    <a:lumMod val="40000"/>
                    <a:lumOff val="60000"/>
                  </a:schemeClr>
                </a:solidFill>
                <a:latin typeface="Times New Roman" pitchFamily="18" charset="0"/>
                <a:cs typeface="Times New Roman" pitchFamily="18" charset="0"/>
              </a:rPr>
              <a:t> (Harvard Un., pp. 285–292). Cambridge, Massachusetts.</a:t>
            </a:r>
            <a:endParaRPr lang="en-US" dirty="0">
              <a:solidFill>
                <a:schemeClr val="accent4">
                  <a:lumMod val="40000"/>
                  <a:lumOff val="60000"/>
                </a:schemeClr>
              </a:solidFill>
              <a:latin typeface="Times New Roman" pitchFamily="18" charset="0"/>
              <a:cs typeface="Times New Roman" pitchFamily="18" charset="0"/>
            </a:endParaRPr>
          </a:p>
        </p:txBody>
      </p:sp>
      <p:pic>
        <p:nvPicPr>
          <p:cNvPr id="7" name="Content Placeholder 4" descr="UPM.jpg"/>
          <p:cNvPicPr>
            <a:picLocks noChangeAspect="1"/>
          </p:cNvPicPr>
          <p:nvPr/>
        </p:nvPicPr>
        <p:blipFill>
          <a:blip r:embed="rId3"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35697572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http://n2.9cloud.us/3/dna_model_double_helix_2560x1600_15174174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0"/>
            <a:ext cx="1106424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57200" y="1722437"/>
            <a:ext cx="7696200" cy="452596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en-US" dirty="0" err="1" smtClean="0">
                <a:solidFill>
                  <a:schemeClr val="accent4">
                    <a:lumMod val="40000"/>
                    <a:lumOff val="60000"/>
                  </a:schemeClr>
                </a:solidFill>
                <a:latin typeface="Times New Roman" pitchFamily="18" charset="0"/>
                <a:cs typeface="Times New Roman" pitchFamily="18" charset="0"/>
              </a:rPr>
              <a:t>Nagib</a:t>
            </a:r>
            <a:r>
              <a:rPr lang="en-US" dirty="0" smtClean="0">
                <a:solidFill>
                  <a:schemeClr val="accent4">
                    <a:lumMod val="40000"/>
                    <a:lumOff val="60000"/>
                  </a:schemeClr>
                </a:solidFill>
                <a:latin typeface="Times New Roman" pitchFamily="18" charset="0"/>
                <a:cs typeface="Times New Roman" pitchFamily="18" charset="0"/>
              </a:rPr>
              <a:t>, G., &amp; Ali, W. G. (2010). Network routing protocol using Genetic Algorithms. </a:t>
            </a:r>
            <a:r>
              <a:rPr lang="en-US" i="1" dirty="0" smtClean="0">
                <a:solidFill>
                  <a:schemeClr val="accent4">
                    <a:lumMod val="40000"/>
                    <a:lumOff val="60000"/>
                  </a:schemeClr>
                </a:solidFill>
                <a:latin typeface="Times New Roman" pitchFamily="18" charset="0"/>
                <a:cs typeface="Times New Roman" pitchFamily="18" charset="0"/>
              </a:rPr>
              <a:t>International Journal of Electrical &amp; Computer Sciences IJECS-IJENS</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10</a:t>
            </a:r>
            <a:r>
              <a:rPr lang="en-US" dirty="0" smtClean="0">
                <a:solidFill>
                  <a:schemeClr val="accent4">
                    <a:lumMod val="40000"/>
                    <a:lumOff val="60000"/>
                  </a:schemeClr>
                </a:solidFill>
                <a:latin typeface="Times New Roman" pitchFamily="18" charset="0"/>
                <a:cs typeface="Times New Roman" pitchFamily="18" charset="0"/>
              </a:rPr>
              <a:t>(02), 40–44.</a:t>
            </a:r>
          </a:p>
          <a:p>
            <a:r>
              <a:rPr lang="en-US" dirty="0" smtClean="0">
                <a:solidFill>
                  <a:schemeClr val="accent4">
                    <a:lumMod val="40000"/>
                    <a:lumOff val="60000"/>
                  </a:schemeClr>
                </a:solidFill>
                <a:latin typeface="Times New Roman" pitchFamily="18" charset="0"/>
                <a:cs typeface="Times New Roman" pitchFamily="18" charset="0"/>
              </a:rPr>
              <a:t>Nor, S. M. (2007). </a:t>
            </a:r>
            <a:r>
              <a:rPr lang="en-US" i="1" dirty="0" smtClean="0">
                <a:solidFill>
                  <a:schemeClr val="accent4">
                    <a:lumMod val="40000"/>
                    <a:lumOff val="60000"/>
                  </a:schemeClr>
                </a:solidFill>
                <a:latin typeface="Times New Roman" pitchFamily="18" charset="0"/>
                <a:cs typeface="Times New Roman" pitchFamily="18" charset="0"/>
              </a:rPr>
              <a:t>Finding a Minimum Path Using Dijkstra  ’ s Algorithm</a:t>
            </a:r>
            <a:r>
              <a:rPr lang="en-US" dirty="0" smtClean="0">
                <a:solidFill>
                  <a:schemeClr val="accent4">
                    <a:lumMod val="40000"/>
                    <a:lumOff val="60000"/>
                  </a:schemeClr>
                </a:solidFill>
                <a:latin typeface="Times New Roman" pitchFamily="18" charset="0"/>
                <a:cs typeface="Times New Roman" pitchFamily="18" charset="0"/>
              </a:rPr>
              <a:t> (1th ed.). Malaysia.</a:t>
            </a:r>
          </a:p>
          <a:p>
            <a:r>
              <a:rPr lang="en-US" dirty="0" smtClean="0">
                <a:solidFill>
                  <a:schemeClr val="accent4">
                    <a:lumMod val="40000"/>
                    <a:lumOff val="60000"/>
                  </a:schemeClr>
                </a:solidFill>
                <a:latin typeface="Times New Roman" pitchFamily="18" charset="0"/>
                <a:cs typeface="Times New Roman" pitchFamily="18" charset="0"/>
              </a:rPr>
              <a:t>Pang, B., &amp; Lee, L. (2008). Opinion Mining and Sentiment Analysis. (C. C. </a:t>
            </a:r>
            <a:r>
              <a:rPr lang="en-US" dirty="0" err="1" smtClean="0">
                <a:solidFill>
                  <a:schemeClr val="accent4">
                    <a:lumMod val="40000"/>
                    <a:lumOff val="60000"/>
                  </a:schemeClr>
                </a:solidFill>
                <a:latin typeface="Times New Roman" pitchFamily="18" charset="0"/>
                <a:cs typeface="Times New Roman" pitchFamily="18" charset="0"/>
              </a:rPr>
              <a:t>Aggarwal</a:t>
            </a:r>
            <a:r>
              <a:rPr lang="en-US" dirty="0" smtClean="0">
                <a:solidFill>
                  <a:schemeClr val="accent4">
                    <a:lumMod val="40000"/>
                    <a:lumOff val="60000"/>
                  </a:schemeClr>
                </a:solidFill>
                <a:latin typeface="Times New Roman" pitchFamily="18" charset="0"/>
                <a:cs typeface="Times New Roman" pitchFamily="18" charset="0"/>
              </a:rPr>
              <a:t> &amp; C. </a:t>
            </a:r>
            <a:r>
              <a:rPr lang="en-US" dirty="0" err="1" smtClean="0">
                <a:solidFill>
                  <a:schemeClr val="accent4">
                    <a:lumMod val="40000"/>
                    <a:lumOff val="60000"/>
                  </a:schemeClr>
                </a:solidFill>
                <a:latin typeface="Times New Roman" pitchFamily="18" charset="0"/>
                <a:cs typeface="Times New Roman" pitchFamily="18" charset="0"/>
              </a:rPr>
              <a:t>Zhai</a:t>
            </a:r>
            <a:r>
              <a:rPr lang="en-US" dirty="0" smtClean="0">
                <a:solidFill>
                  <a:schemeClr val="accent4">
                    <a:lumMod val="40000"/>
                    <a:lumOff val="60000"/>
                  </a:schemeClr>
                </a:solidFill>
                <a:latin typeface="Times New Roman" pitchFamily="18" charset="0"/>
                <a:cs typeface="Times New Roman" pitchFamily="18" charset="0"/>
              </a:rPr>
              <a:t>, Eds.)</a:t>
            </a:r>
            <a:r>
              <a:rPr lang="en-US" i="1" dirty="0" smtClean="0">
                <a:solidFill>
                  <a:schemeClr val="accent4">
                    <a:lumMod val="40000"/>
                    <a:lumOff val="60000"/>
                  </a:schemeClr>
                </a:solidFill>
                <a:latin typeface="Times New Roman" pitchFamily="18" charset="0"/>
                <a:cs typeface="Times New Roman" pitchFamily="18" charset="0"/>
              </a:rPr>
              <a:t>Foundations and Trends® in Information Retrieval</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2</a:t>
            </a:r>
            <a:r>
              <a:rPr lang="en-US" dirty="0" smtClean="0">
                <a:solidFill>
                  <a:schemeClr val="accent4">
                    <a:lumMod val="40000"/>
                    <a:lumOff val="60000"/>
                  </a:schemeClr>
                </a:solidFill>
                <a:latin typeface="Times New Roman" pitchFamily="18" charset="0"/>
                <a:cs typeface="Times New Roman" pitchFamily="18" charset="0"/>
              </a:rPr>
              <a:t>(2), 1–135. doi:10.1561/1500000001</a:t>
            </a:r>
          </a:p>
          <a:p>
            <a:r>
              <a:rPr lang="en-US" dirty="0" smtClean="0">
                <a:solidFill>
                  <a:schemeClr val="accent4">
                    <a:lumMod val="40000"/>
                    <a:lumOff val="60000"/>
                  </a:schemeClr>
                </a:solidFill>
                <a:latin typeface="Times New Roman" pitchFamily="18" charset="0"/>
                <a:cs typeface="Times New Roman" pitchFamily="18" charset="0"/>
              </a:rPr>
              <a:t>R, C.-D. (2000). World Survey of Genomics Research Funding, Interim Report. </a:t>
            </a:r>
            <a:r>
              <a:rPr lang="en-US" i="1" dirty="0" smtClean="0">
                <a:solidFill>
                  <a:schemeClr val="accent4">
                    <a:lumMod val="40000"/>
                    <a:lumOff val="60000"/>
                  </a:schemeClr>
                </a:solidFill>
                <a:latin typeface="Times New Roman" pitchFamily="18" charset="0"/>
                <a:cs typeface="Times New Roman" pitchFamily="18" charset="0"/>
              </a:rPr>
              <a:t>Switzerland</a:t>
            </a:r>
            <a:r>
              <a:rPr lang="en-US" dirty="0" smtClean="0">
                <a:solidFill>
                  <a:schemeClr val="accent4">
                    <a:lumMod val="40000"/>
                    <a:lumOff val="60000"/>
                  </a:schemeClr>
                </a:solidFill>
                <a:latin typeface="Times New Roman" pitchFamily="18" charset="0"/>
                <a:cs typeface="Times New Roman" pitchFamily="18" charset="0"/>
              </a:rPr>
              <a:t>, (2).</a:t>
            </a:r>
          </a:p>
          <a:p>
            <a:r>
              <a:rPr lang="en-US" dirty="0" err="1" smtClean="0">
                <a:solidFill>
                  <a:schemeClr val="accent4">
                    <a:lumMod val="40000"/>
                    <a:lumOff val="60000"/>
                  </a:schemeClr>
                </a:solidFill>
                <a:latin typeface="Times New Roman" pitchFamily="18" charset="0"/>
                <a:cs typeface="Times New Roman" pitchFamily="18" charset="0"/>
              </a:rPr>
              <a:t>S.N.Sivanandam</a:t>
            </a:r>
            <a:r>
              <a:rPr lang="en-US" dirty="0" smtClean="0">
                <a:solidFill>
                  <a:schemeClr val="accent4">
                    <a:lumMod val="40000"/>
                    <a:lumOff val="60000"/>
                  </a:schemeClr>
                </a:solidFill>
                <a:latin typeface="Times New Roman" pitchFamily="18" charset="0"/>
                <a:cs typeface="Times New Roman" pitchFamily="18" charset="0"/>
              </a:rPr>
              <a:t>, S. N. D. (2008). </a:t>
            </a:r>
            <a:r>
              <a:rPr lang="en-US" i="1" dirty="0" smtClean="0">
                <a:solidFill>
                  <a:schemeClr val="accent4">
                    <a:lumMod val="40000"/>
                    <a:lumOff val="60000"/>
                  </a:schemeClr>
                </a:solidFill>
                <a:latin typeface="Times New Roman" pitchFamily="18" charset="0"/>
                <a:cs typeface="Times New Roman" pitchFamily="18" charset="0"/>
              </a:rPr>
              <a:t>Introduction to Genetic Algorithms</a:t>
            </a:r>
            <a:r>
              <a:rPr lang="en-US" dirty="0" smtClean="0">
                <a:solidFill>
                  <a:schemeClr val="accent4">
                    <a:lumMod val="40000"/>
                    <a:lumOff val="60000"/>
                  </a:schemeClr>
                </a:solidFill>
                <a:latin typeface="Times New Roman" pitchFamily="18" charset="0"/>
                <a:cs typeface="Times New Roman" pitchFamily="18" charset="0"/>
              </a:rPr>
              <a:t> (p. 453). Springer Berlin Heidelberg New York.</a:t>
            </a:r>
          </a:p>
          <a:p>
            <a:r>
              <a:rPr lang="en-US" dirty="0" smtClean="0">
                <a:solidFill>
                  <a:schemeClr val="accent4">
                    <a:lumMod val="40000"/>
                    <a:lumOff val="60000"/>
                  </a:schemeClr>
                </a:solidFill>
                <a:latin typeface="Times New Roman" pitchFamily="18" charset="0"/>
                <a:cs typeface="Times New Roman" pitchFamily="18" charset="0"/>
              </a:rPr>
              <a:t>Simpson, B. A. R., &amp; Dandy, G. C. (1995). Genetic algorithms compared to other techniques for pipe optimization, </a:t>
            </a:r>
            <a:r>
              <a:rPr lang="en-US" i="1" dirty="0" smtClean="0">
                <a:solidFill>
                  <a:schemeClr val="accent4">
                    <a:lumMod val="40000"/>
                    <a:lumOff val="60000"/>
                  </a:schemeClr>
                </a:solidFill>
                <a:latin typeface="Times New Roman" pitchFamily="18" charset="0"/>
                <a:cs typeface="Times New Roman" pitchFamily="18" charset="0"/>
              </a:rPr>
              <a:t>120</a:t>
            </a:r>
            <a:r>
              <a:rPr lang="en-US" dirty="0" smtClean="0">
                <a:solidFill>
                  <a:schemeClr val="accent4">
                    <a:lumMod val="40000"/>
                    <a:lumOff val="60000"/>
                  </a:schemeClr>
                </a:solidFill>
                <a:latin typeface="Times New Roman" pitchFamily="18" charset="0"/>
                <a:cs typeface="Times New Roman" pitchFamily="18" charset="0"/>
              </a:rPr>
              <a:t>(4).</a:t>
            </a:r>
          </a:p>
          <a:p>
            <a:r>
              <a:rPr lang="en-US" dirty="0" err="1" smtClean="0">
                <a:solidFill>
                  <a:schemeClr val="accent4">
                    <a:lumMod val="40000"/>
                    <a:lumOff val="60000"/>
                  </a:schemeClr>
                </a:solidFill>
                <a:latin typeface="Times New Roman" pitchFamily="18" charset="0"/>
                <a:cs typeface="Times New Roman" pitchFamily="18" charset="0"/>
              </a:rPr>
              <a:t>Sniedovich</a:t>
            </a:r>
            <a:r>
              <a:rPr lang="en-US" dirty="0" smtClean="0">
                <a:solidFill>
                  <a:schemeClr val="accent4">
                    <a:lumMod val="40000"/>
                    <a:lumOff val="60000"/>
                  </a:schemeClr>
                </a:solidFill>
                <a:latin typeface="Times New Roman" pitchFamily="18" charset="0"/>
                <a:cs typeface="Times New Roman" pitchFamily="18" charset="0"/>
              </a:rPr>
              <a:t>, M. (2006). Dijkstra ’ s algorithm revisited : the dynamic programming </a:t>
            </a:r>
            <a:r>
              <a:rPr lang="en-US" dirty="0" err="1" smtClean="0">
                <a:solidFill>
                  <a:schemeClr val="accent4">
                    <a:lumMod val="40000"/>
                    <a:lumOff val="60000"/>
                  </a:schemeClr>
                </a:solidFill>
                <a:latin typeface="Times New Roman" pitchFamily="18" charset="0"/>
                <a:cs typeface="Times New Roman" pitchFamily="18" charset="0"/>
              </a:rPr>
              <a:t>connexion</a:t>
            </a:r>
            <a:r>
              <a:rPr lang="en-US" dirty="0" smtClean="0">
                <a:solidFill>
                  <a:schemeClr val="accent4">
                    <a:lumMod val="40000"/>
                    <a:lumOff val="60000"/>
                  </a:schemeClr>
                </a:solidFill>
                <a:latin typeface="Times New Roman" pitchFamily="18" charset="0"/>
                <a:cs typeface="Times New Roman" pitchFamily="18" charset="0"/>
              </a:rPr>
              <a:t> by, </a:t>
            </a:r>
            <a:r>
              <a:rPr lang="en-US" i="1" dirty="0" smtClean="0">
                <a:solidFill>
                  <a:schemeClr val="accent4">
                    <a:lumMod val="40000"/>
                    <a:lumOff val="60000"/>
                  </a:schemeClr>
                </a:solidFill>
                <a:latin typeface="Times New Roman" pitchFamily="18" charset="0"/>
                <a:cs typeface="Times New Roman" pitchFamily="18" charset="0"/>
              </a:rPr>
              <a:t>35</a:t>
            </a:r>
            <a:r>
              <a:rPr lang="en-US" dirty="0" smtClean="0">
                <a:solidFill>
                  <a:schemeClr val="accent4">
                    <a:lumMod val="40000"/>
                    <a:lumOff val="60000"/>
                  </a:schemeClr>
                </a:solidFill>
                <a:latin typeface="Times New Roman" pitchFamily="18" charset="0"/>
                <a:cs typeface="Times New Roman" pitchFamily="18" charset="0"/>
              </a:rPr>
              <a:t>(3), 87–92.</a:t>
            </a:r>
          </a:p>
          <a:p>
            <a:r>
              <a:rPr lang="en-US" dirty="0" err="1" smtClean="0">
                <a:solidFill>
                  <a:schemeClr val="accent4">
                    <a:lumMod val="40000"/>
                    <a:lumOff val="60000"/>
                  </a:schemeClr>
                </a:solidFill>
                <a:latin typeface="Times New Roman" pitchFamily="18" charset="0"/>
                <a:cs typeface="Times New Roman" pitchFamily="18" charset="0"/>
              </a:rPr>
              <a:t>Srinivas</a:t>
            </a:r>
            <a:r>
              <a:rPr lang="en-US" dirty="0" smtClean="0">
                <a:solidFill>
                  <a:schemeClr val="accent4">
                    <a:lumMod val="40000"/>
                    <a:lumOff val="60000"/>
                  </a:schemeClr>
                </a:solidFill>
                <a:latin typeface="Times New Roman" pitchFamily="18" charset="0"/>
                <a:cs typeface="Times New Roman" pitchFamily="18" charset="0"/>
              </a:rPr>
              <a:t>, M., &amp; </a:t>
            </a:r>
            <a:r>
              <a:rPr lang="en-US" dirty="0" err="1" smtClean="0">
                <a:solidFill>
                  <a:schemeClr val="accent4">
                    <a:lumMod val="40000"/>
                    <a:lumOff val="60000"/>
                  </a:schemeClr>
                </a:solidFill>
                <a:latin typeface="Times New Roman" pitchFamily="18" charset="0"/>
                <a:cs typeface="Times New Roman" pitchFamily="18" charset="0"/>
              </a:rPr>
              <a:t>Patnaik</a:t>
            </a:r>
            <a:r>
              <a:rPr lang="en-US" dirty="0" smtClean="0">
                <a:solidFill>
                  <a:schemeClr val="accent4">
                    <a:lumMod val="40000"/>
                    <a:lumOff val="60000"/>
                  </a:schemeClr>
                </a:solidFill>
                <a:latin typeface="Times New Roman" pitchFamily="18" charset="0"/>
                <a:cs typeface="Times New Roman" pitchFamily="18" charset="0"/>
              </a:rPr>
              <a:t>, L. M. (1994). Genetic algorithms: a survey. </a:t>
            </a:r>
            <a:r>
              <a:rPr lang="en-US" i="1" dirty="0" smtClean="0">
                <a:solidFill>
                  <a:schemeClr val="accent4">
                    <a:lumMod val="40000"/>
                    <a:lumOff val="60000"/>
                  </a:schemeClr>
                </a:solidFill>
                <a:latin typeface="Times New Roman" pitchFamily="18" charset="0"/>
                <a:cs typeface="Times New Roman" pitchFamily="18" charset="0"/>
              </a:rPr>
              <a:t>Computer</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27</a:t>
            </a:r>
            <a:r>
              <a:rPr lang="en-US" dirty="0" smtClean="0">
                <a:solidFill>
                  <a:schemeClr val="accent4">
                    <a:lumMod val="40000"/>
                    <a:lumOff val="60000"/>
                  </a:schemeClr>
                </a:solidFill>
                <a:latin typeface="Times New Roman" pitchFamily="18" charset="0"/>
                <a:cs typeface="Times New Roman" pitchFamily="18" charset="0"/>
              </a:rPr>
              <a:t>(6), 17–26. doi:10.1109/2.294849</a:t>
            </a:r>
          </a:p>
          <a:p>
            <a:r>
              <a:rPr lang="en-US" dirty="0" err="1" smtClean="0">
                <a:solidFill>
                  <a:schemeClr val="accent4">
                    <a:lumMod val="40000"/>
                    <a:lumOff val="60000"/>
                  </a:schemeClr>
                </a:solidFill>
                <a:latin typeface="Times New Roman" pitchFamily="18" charset="0"/>
                <a:cs typeface="Times New Roman" pitchFamily="18" charset="0"/>
              </a:rPr>
              <a:t>Srinivas</a:t>
            </a:r>
            <a:r>
              <a:rPr lang="en-US" dirty="0" smtClean="0">
                <a:solidFill>
                  <a:schemeClr val="accent4">
                    <a:lumMod val="40000"/>
                    <a:lumOff val="60000"/>
                  </a:schemeClr>
                </a:solidFill>
                <a:latin typeface="Times New Roman" pitchFamily="18" charset="0"/>
                <a:cs typeface="Times New Roman" pitchFamily="18" charset="0"/>
              </a:rPr>
              <a:t>, </a:t>
            </a:r>
            <a:r>
              <a:rPr lang="en-US" dirty="0" err="1" smtClean="0">
                <a:solidFill>
                  <a:schemeClr val="accent4">
                    <a:lumMod val="40000"/>
                    <a:lumOff val="60000"/>
                  </a:schemeClr>
                </a:solidFill>
                <a:latin typeface="Times New Roman" pitchFamily="18" charset="0"/>
                <a:cs typeface="Times New Roman" pitchFamily="18" charset="0"/>
              </a:rPr>
              <a:t>Mandavilli</a:t>
            </a:r>
            <a:r>
              <a:rPr lang="en-US" dirty="0" smtClean="0">
                <a:solidFill>
                  <a:schemeClr val="accent4">
                    <a:lumMod val="40000"/>
                    <a:lumOff val="60000"/>
                  </a:schemeClr>
                </a:solidFill>
                <a:latin typeface="Times New Roman" pitchFamily="18" charset="0"/>
                <a:cs typeface="Times New Roman" pitchFamily="18" charset="0"/>
              </a:rPr>
              <a:t>, &amp; </a:t>
            </a:r>
            <a:r>
              <a:rPr lang="en-US" dirty="0" err="1" smtClean="0">
                <a:solidFill>
                  <a:schemeClr val="accent4">
                    <a:lumMod val="40000"/>
                    <a:lumOff val="60000"/>
                  </a:schemeClr>
                </a:solidFill>
                <a:latin typeface="Times New Roman" pitchFamily="18" charset="0"/>
                <a:cs typeface="Times New Roman" pitchFamily="18" charset="0"/>
              </a:rPr>
              <a:t>Patnaik</a:t>
            </a:r>
            <a:r>
              <a:rPr lang="en-US" dirty="0" smtClean="0">
                <a:solidFill>
                  <a:schemeClr val="accent4">
                    <a:lumMod val="40000"/>
                    <a:lumOff val="60000"/>
                  </a:schemeClr>
                </a:solidFill>
                <a:latin typeface="Times New Roman" pitchFamily="18" charset="0"/>
                <a:cs typeface="Times New Roman" pitchFamily="18" charset="0"/>
              </a:rPr>
              <a:t>, L. M. (1994). Genetic algorithms: A survey. </a:t>
            </a:r>
            <a:r>
              <a:rPr lang="en-US" i="1" dirty="0" smtClean="0">
                <a:solidFill>
                  <a:schemeClr val="accent4">
                    <a:lumMod val="40000"/>
                    <a:lumOff val="60000"/>
                  </a:schemeClr>
                </a:solidFill>
                <a:latin typeface="Times New Roman" pitchFamily="18" charset="0"/>
                <a:cs typeface="Times New Roman" pitchFamily="18" charset="0"/>
              </a:rPr>
              <a:t>Computer</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27</a:t>
            </a:r>
            <a:r>
              <a:rPr lang="en-US" dirty="0" smtClean="0">
                <a:solidFill>
                  <a:schemeClr val="accent4">
                    <a:lumMod val="40000"/>
                    <a:lumOff val="60000"/>
                  </a:schemeClr>
                </a:solidFill>
                <a:latin typeface="Times New Roman" pitchFamily="18" charset="0"/>
                <a:cs typeface="Times New Roman" pitchFamily="18" charset="0"/>
              </a:rPr>
              <a:t>(6), 17–26.</a:t>
            </a:r>
          </a:p>
          <a:p>
            <a:r>
              <a:rPr lang="en-US" dirty="0" smtClean="0">
                <a:solidFill>
                  <a:schemeClr val="accent4">
                    <a:lumMod val="40000"/>
                    <a:lumOff val="60000"/>
                  </a:schemeClr>
                </a:solidFill>
                <a:latin typeface="Times New Roman" pitchFamily="18" charset="0"/>
                <a:cs typeface="Times New Roman" pitchFamily="18" charset="0"/>
              </a:rPr>
              <a:t>T. H. </a:t>
            </a:r>
            <a:r>
              <a:rPr lang="en-US" dirty="0" err="1" smtClean="0">
                <a:solidFill>
                  <a:schemeClr val="accent4">
                    <a:lumMod val="40000"/>
                    <a:lumOff val="60000"/>
                  </a:schemeClr>
                </a:solidFill>
                <a:latin typeface="Times New Roman" pitchFamily="18" charset="0"/>
                <a:cs typeface="Times New Roman" pitchFamily="18" charset="0"/>
              </a:rPr>
              <a:t>Cormen</a:t>
            </a:r>
            <a:r>
              <a:rPr lang="en-US" dirty="0" smtClean="0">
                <a:solidFill>
                  <a:schemeClr val="accent4">
                    <a:lumMod val="40000"/>
                    <a:lumOff val="60000"/>
                  </a:schemeClr>
                </a:solidFill>
                <a:latin typeface="Times New Roman" pitchFamily="18" charset="0"/>
                <a:cs typeface="Times New Roman" pitchFamily="18" charset="0"/>
              </a:rPr>
              <a:t>, C. E. </a:t>
            </a:r>
            <a:r>
              <a:rPr lang="en-US" dirty="0" err="1" smtClean="0">
                <a:solidFill>
                  <a:schemeClr val="accent4">
                    <a:lumMod val="40000"/>
                    <a:lumOff val="60000"/>
                  </a:schemeClr>
                </a:solidFill>
                <a:latin typeface="Times New Roman" pitchFamily="18" charset="0"/>
                <a:cs typeface="Times New Roman" pitchFamily="18" charset="0"/>
              </a:rPr>
              <a:t>Leiserson</a:t>
            </a:r>
            <a:r>
              <a:rPr lang="en-US" dirty="0" smtClean="0">
                <a:solidFill>
                  <a:schemeClr val="accent4">
                    <a:lumMod val="40000"/>
                    <a:lumOff val="60000"/>
                  </a:schemeClr>
                </a:solidFill>
                <a:latin typeface="Times New Roman" pitchFamily="18" charset="0"/>
                <a:cs typeface="Times New Roman" pitchFamily="18" charset="0"/>
              </a:rPr>
              <a:t>, R. L. </a:t>
            </a:r>
            <a:r>
              <a:rPr lang="en-US" dirty="0" err="1" smtClean="0">
                <a:solidFill>
                  <a:schemeClr val="accent4">
                    <a:lumMod val="40000"/>
                    <a:lumOff val="60000"/>
                  </a:schemeClr>
                </a:solidFill>
                <a:latin typeface="Times New Roman" pitchFamily="18" charset="0"/>
                <a:cs typeface="Times New Roman" pitchFamily="18" charset="0"/>
              </a:rPr>
              <a:t>Rivest</a:t>
            </a:r>
            <a:r>
              <a:rPr lang="en-US" dirty="0" smtClean="0">
                <a:solidFill>
                  <a:schemeClr val="accent4">
                    <a:lumMod val="40000"/>
                    <a:lumOff val="60000"/>
                  </a:schemeClr>
                </a:solidFill>
                <a:latin typeface="Times New Roman" pitchFamily="18" charset="0"/>
                <a:cs typeface="Times New Roman" pitchFamily="18" charset="0"/>
              </a:rPr>
              <a:t>, and C. S. (2001). Dijkstra’s algorithm. Introduction to Algorithms (Second., pp. 595–601). MIT Press and McGraw-Hill.</a:t>
            </a:r>
          </a:p>
          <a:p>
            <a:r>
              <a:rPr lang="en-US" dirty="0" err="1" smtClean="0">
                <a:solidFill>
                  <a:schemeClr val="accent4">
                    <a:lumMod val="40000"/>
                    <a:lumOff val="60000"/>
                  </a:schemeClr>
                </a:solidFill>
                <a:latin typeface="Times New Roman" pitchFamily="18" charset="0"/>
                <a:cs typeface="Times New Roman" pitchFamily="18" charset="0"/>
              </a:rPr>
              <a:t>Tannenbaum</a:t>
            </a:r>
            <a:r>
              <a:rPr lang="en-US" dirty="0" smtClean="0">
                <a:solidFill>
                  <a:schemeClr val="accent4">
                    <a:lumMod val="40000"/>
                    <a:lumOff val="60000"/>
                  </a:schemeClr>
                </a:solidFill>
                <a:latin typeface="Times New Roman" pitchFamily="18" charset="0"/>
                <a:cs typeface="Times New Roman" pitchFamily="18" charset="0"/>
              </a:rPr>
              <a:t>, A. S. (2008). </a:t>
            </a:r>
            <a:r>
              <a:rPr lang="en-US" i="1" dirty="0" smtClean="0">
                <a:solidFill>
                  <a:schemeClr val="accent4">
                    <a:lumMod val="40000"/>
                    <a:lumOff val="60000"/>
                  </a:schemeClr>
                </a:solidFill>
                <a:latin typeface="Times New Roman" pitchFamily="18" charset="0"/>
                <a:cs typeface="Times New Roman" pitchFamily="18" charset="0"/>
              </a:rPr>
              <a:t>Computer Networks</a:t>
            </a:r>
            <a:r>
              <a:rPr lang="en-US" dirty="0" smtClean="0">
                <a:solidFill>
                  <a:schemeClr val="accent4">
                    <a:lumMod val="40000"/>
                    <a:lumOff val="60000"/>
                  </a:schemeClr>
                </a:solidFill>
                <a:latin typeface="Times New Roman" pitchFamily="18" charset="0"/>
                <a:cs typeface="Times New Roman" pitchFamily="18" charset="0"/>
              </a:rPr>
              <a:t>. (Forth, Ed.) (p. 1123). </a:t>
            </a:r>
            <a:r>
              <a:rPr lang="en-US" dirty="0" err="1" smtClean="0">
                <a:solidFill>
                  <a:schemeClr val="accent4">
                    <a:lumMod val="40000"/>
                    <a:lumOff val="60000"/>
                  </a:schemeClr>
                </a:solidFill>
                <a:latin typeface="Times New Roman" pitchFamily="18" charset="0"/>
                <a:cs typeface="Times New Roman" pitchFamily="18" charset="0"/>
              </a:rPr>
              <a:t>india</a:t>
            </a:r>
            <a:r>
              <a:rPr lang="en-US" dirty="0" smtClean="0">
                <a:solidFill>
                  <a:schemeClr val="accent4">
                    <a:lumMod val="40000"/>
                    <a:lumOff val="60000"/>
                  </a:schemeClr>
                </a:solidFill>
                <a:latin typeface="Times New Roman" pitchFamily="18" charset="0"/>
                <a:cs typeface="Times New Roman" pitchFamily="18" charset="0"/>
              </a:rPr>
              <a:t>: Prentice-Hall of India.</a:t>
            </a:r>
          </a:p>
          <a:p>
            <a:r>
              <a:rPr lang="en-US" dirty="0" smtClean="0">
                <a:solidFill>
                  <a:schemeClr val="accent4">
                    <a:lumMod val="40000"/>
                    <a:lumOff val="60000"/>
                  </a:schemeClr>
                </a:solidFill>
                <a:latin typeface="Times New Roman" pitchFamily="18" charset="0"/>
                <a:cs typeface="Times New Roman" pitchFamily="18" charset="0"/>
              </a:rPr>
              <a:t>Techniques, O. (</a:t>
            </a:r>
            <a:r>
              <a:rPr lang="en-US" dirty="0" err="1" smtClean="0">
                <a:solidFill>
                  <a:schemeClr val="accent4">
                    <a:lumMod val="40000"/>
                    <a:lumOff val="60000"/>
                  </a:schemeClr>
                </a:solidFill>
                <a:latin typeface="Times New Roman" pitchFamily="18" charset="0"/>
                <a:cs typeface="Times New Roman" pitchFamily="18" charset="0"/>
              </a:rPr>
              <a:t>n.d.</a:t>
            </a:r>
            <a:r>
              <a:rPr lang="en-US" dirty="0" smtClean="0">
                <a:solidFill>
                  <a:schemeClr val="accent4">
                    <a:lumMod val="40000"/>
                    <a:lumOff val="60000"/>
                  </a:schemeClr>
                </a:solidFill>
                <a:latin typeface="Times New Roman" pitchFamily="18" charset="0"/>
                <a:cs typeface="Times New Roman" pitchFamily="18" charset="0"/>
              </a:rPr>
              <a:t>). Genetic Algorithm.</a:t>
            </a:r>
          </a:p>
          <a:p>
            <a:r>
              <a:rPr lang="en-US" dirty="0" err="1" smtClean="0">
                <a:solidFill>
                  <a:schemeClr val="accent4">
                    <a:lumMod val="40000"/>
                    <a:lumOff val="60000"/>
                  </a:schemeClr>
                </a:solidFill>
                <a:latin typeface="Times New Roman" pitchFamily="18" charset="0"/>
                <a:cs typeface="Times New Roman" pitchFamily="18" charset="0"/>
              </a:rPr>
              <a:t>Thengade</a:t>
            </a:r>
            <a:r>
              <a:rPr lang="en-US" dirty="0" smtClean="0">
                <a:solidFill>
                  <a:schemeClr val="accent4">
                    <a:lumMod val="40000"/>
                    <a:lumOff val="60000"/>
                  </a:schemeClr>
                </a:solidFill>
                <a:latin typeface="Times New Roman" pitchFamily="18" charset="0"/>
                <a:cs typeface="Times New Roman" pitchFamily="18" charset="0"/>
              </a:rPr>
              <a:t>, A. (2012). Genetic Algorithm – Survey Paper, </a:t>
            </a:r>
            <a:r>
              <a:rPr lang="en-US" i="1" dirty="0" smtClean="0">
                <a:solidFill>
                  <a:schemeClr val="accent4">
                    <a:lumMod val="40000"/>
                    <a:lumOff val="60000"/>
                  </a:schemeClr>
                </a:solidFill>
                <a:latin typeface="Times New Roman" pitchFamily="18" charset="0"/>
                <a:cs typeface="Times New Roman" pitchFamily="18" charset="0"/>
              </a:rPr>
              <a:t>2012</a:t>
            </a:r>
            <a:r>
              <a:rPr lang="en-US" dirty="0" smtClean="0">
                <a:solidFill>
                  <a:schemeClr val="accent4">
                    <a:lumMod val="40000"/>
                    <a:lumOff val="60000"/>
                  </a:schemeClr>
                </a:solidFill>
                <a:latin typeface="Times New Roman" pitchFamily="18" charset="0"/>
                <a:cs typeface="Times New Roman" pitchFamily="18" charset="0"/>
              </a:rPr>
              <a:t>, 7–8.</a:t>
            </a:r>
          </a:p>
          <a:p>
            <a:r>
              <a:rPr lang="en-US" dirty="0" smtClean="0">
                <a:solidFill>
                  <a:schemeClr val="accent4">
                    <a:lumMod val="40000"/>
                    <a:lumOff val="60000"/>
                  </a:schemeClr>
                </a:solidFill>
                <a:latin typeface="Times New Roman" pitchFamily="18" charset="0"/>
                <a:cs typeface="Times New Roman" pitchFamily="18" charset="0"/>
              </a:rPr>
              <a:t>Xiang, F., </a:t>
            </a:r>
            <a:r>
              <a:rPr lang="en-US" dirty="0" err="1" smtClean="0">
                <a:solidFill>
                  <a:schemeClr val="accent4">
                    <a:lumMod val="40000"/>
                    <a:lumOff val="60000"/>
                  </a:schemeClr>
                </a:solidFill>
                <a:latin typeface="Times New Roman" pitchFamily="18" charset="0"/>
                <a:cs typeface="Times New Roman" pitchFamily="18" charset="0"/>
              </a:rPr>
              <a:t>Junzhou</a:t>
            </a:r>
            <a:r>
              <a:rPr lang="en-US" dirty="0" smtClean="0">
                <a:solidFill>
                  <a:schemeClr val="accent4">
                    <a:lumMod val="40000"/>
                    <a:lumOff val="60000"/>
                  </a:schemeClr>
                </a:solidFill>
                <a:latin typeface="Times New Roman" pitchFamily="18" charset="0"/>
                <a:cs typeface="Times New Roman" pitchFamily="18" charset="0"/>
              </a:rPr>
              <a:t>, L., </a:t>
            </a:r>
            <a:r>
              <a:rPr lang="en-US" dirty="0" err="1" smtClean="0">
                <a:solidFill>
                  <a:schemeClr val="accent4">
                    <a:lumMod val="40000"/>
                    <a:lumOff val="60000"/>
                  </a:schemeClr>
                </a:solidFill>
                <a:latin typeface="Times New Roman" pitchFamily="18" charset="0"/>
                <a:cs typeface="Times New Roman" pitchFamily="18" charset="0"/>
              </a:rPr>
              <a:t>Jieyi</a:t>
            </a:r>
            <a:r>
              <a:rPr lang="en-US" dirty="0" smtClean="0">
                <a:solidFill>
                  <a:schemeClr val="accent4">
                    <a:lumMod val="40000"/>
                    <a:lumOff val="60000"/>
                  </a:schemeClr>
                </a:solidFill>
                <a:latin typeface="Times New Roman" pitchFamily="18" charset="0"/>
                <a:cs typeface="Times New Roman" pitchFamily="18" charset="0"/>
              </a:rPr>
              <a:t>, W., &amp; </a:t>
            </a:r>
            <a:r>
              <a:rPr lang="en-US" dirty="0" err="1" smtClean="0">
                <a:solidFill>
                  <a:schemeClr val="accent4">
                    <a:lumMod val="40000"/>
                    <a:lumOff val="60000"/>
                  </a:schemeClr>
                </a:solidFill>
                <a:latin typeface="Times New Roman" pitchFamily="18" charset="0"/>
                <a:cs typeface="Times New Roman" pitchFamily="18" charset="0"/>
              </a:rPr>
              <a:t>Guanqun</a:t>
            </a:r>
            <a:r>
              <a:rPr lang="en-US" dirty="0" smtClean="0">
                <a:solidFill>
                  <a:schemeClr val="accent4">
                    <a:lumMod val="40000"/>
                    <a:lumOff val="60000"/>
                  </a:schemeClr>
                </a:solidFill>
                <a:latin typeface="Times New Roman" pitchFamily="18" charset="0"/>
                <a:cs typeface="Times New Roman" pitchFamily="18" charset="0"/>
              </a:rPr>
              <a:t>, G. (1999). </a:t>
            </a:r>
            <a:r>
              <a:rPr lang="en-US" dirty="0" err="1" smtClean="0">
                <a:solidFill>
                  <a:schemeClr val="accent4">
                    <a:lumMod val="40000"/>
                    <a:lumOff val="60000"/>
                  </a:schemeClr>
                </a:solidFill>
                <a:latin typeface="Times New Roman" pitchFamily="18" charset="0"/>
                <a:cs typeface="Times New Roman" pitchFamily="18" charset="0"/>
              </a:rPr>
              <a:t>QoS</a:t>
            </a:r>
            <a:r>
              <a:rPr lang="en-US" dirty="0" smtClean="0">
                <a:solidFill>
                  <a:schemeClr val="accent4">
                    <a:lumMod val="40000"/>
                    <a:lumOff val="60000"/>
                  </a:schemeClr>
                </a:solidFill>
                <a:latin typeface="Times New Roman" pitchFamily="18" charset="0"/>
                <a:cs typeface="Times New Roman" pitchFamily="18" charset="0"/>
              </a:rPr>
              <a:t> routing based on genetic algorithm. </a:t>
            </a:r>
            <a:r>
              <a:rPr lang="en-US" i="1" dirty="0" smtClean="0">
                <a:solidFill>
                  <a:schemeClr val="accent4">
                    <a:lumMod val="40000"/>
                    <a:lumOff val="60000"/>
                  </a:schemeClr>
                </a:solidFill>
                <a:latin typeface="Times New Roman" pitchFamily="18" charset="0"/>
                <a:cs typeface="Times New Roman" pitchFamily="18" charset="0"/>
              </a:rPr>
              <a:t>Computer communications</a:t>
            </a:r>
            <a:r>
              <a:rPr lang="en-US" dirty="0" smtClean="0">
                <a:solidFill>
                  <a:schemeClr val="accent4">
                    <a:lumMod val="40000"/>
                    <a:lumOff val="60000"/>
                  </a:schemeClr>
                </a:solidFill>
                <a:latin typeface="Times New Roman" pitchFamily="18" charset="0"/>
                <a:cs typeface="Times New Roman" pitchFamily="18" charset="0"/>
              </a:rPr>
              <a:t>, </a:t>
            </a:r>
            <a:r>
              <a:rPr lang="en-US" i="1" dirty="0" smtClean="0">
                <a:solidFill>
                  <a:schemeClr val="accent4">
                    <a:lumMod val="40000"/>
                    <a:lumOff val="60000"/>
                  </a:schemeClr>
                </a:solidFill>
                <a:latin typeface="Times New Roman" pitchFamily="18" charset="0"/>
                <a:cs typeface="Times New Roman" pitchFamily="18" charset="0"/>
              </a:rPr>
              <a:t>22</a:t>
            </a:r>
            <a:r>
              <a:rPr lang="en-US" dirty="0" smtClean="0">
                <a:solidFill>
                  <a:schemeClr val="accent4">
                    <a:lumMod val="40000"/>
                    <a:lumOff val="60000"/>
                  </a:schemeClr>
                </a:solidFill>
                <a:latin typeface="Times New Roman" pitchFamily="18" charset="0"/>
                <a:cs typeface="Times New Roman" pitchFamily="18" charset="0"/>
              </a:rPr>
              <a:t>(15), 1392–1399.</a:t>
            </a:r>
          </a:p>
          <a:p>
            <a:endParaRPr lang="en-US" dirty="0">
              <a:solidFill>
                <a:schemeClr val="accent4">
                  <a:lumMod val="40000"/>
                  <a:lumOff val="60000"/>
                </a:schemeClr>
              </a:solidFill>
              <a:latin typeface="Times New Roman" pitchFamily="18" charset="0"/>
              <a:cs typeface="Times New Roman" pitchFamily="18" charset="0"/>
            </a:endParaRPr>
          </a:p>
        </p:txBody>
      </p:sp>
      <p:pic>
        <p:nvPicPr>
          <p:cNvPr id="6" name="Content Placeholder 4" descr="UPM.jpg"/>
          <p:cNvPicPr>
            <a:picLocks noChangeAspect="1"/>
          </p:cNvPicPr>
          <p:nvPr/>
        </p:nvPicPr>
        <p:blipFill>
          <a:blip r:embed="rId3"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31991023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140000">
            <a:off x="861931" y="1766765"/>
            <a:ext cx="6724492" cy="1204306"/>
          </a:xfrm>
        </p:spPr>
        <p:txBody>
          <a:bodyPr/>
          <a:lstStyle/>
          <a:p>
            <a:r>
              <a:rPr lang="en-US" sz="2800" b="1" dirty="0"/>
              <a:t>Thank you for your </a:t>
            </a:r>
            <a:r>
              <a:rPr lang="en-US" sz="2800" b="1" dirty="0" smtClean="0"/>
              <a:t>attention</a:t>
            </a:r>
            <a:endParaRPr lang="en-US" sz="2800" b="1" dirty="0"/>
          </a:p>
        </p:txBody>
      </p:sp>
      <p:pic>
        <p:nvPicPr>
          <p:cNvPr id="4" name="Picture 2" descr="http://www.cdc.gov/ncbddd/folicacid/images/q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 y="762000"/>
            <a:ext cx="2895600" cy="27780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p:cNvPicPr>
            <a:picLocks noChangeAspect="1" noChangeArrowheads="1"/>
          </p:cNvPicPr>
          <p:nvPr/>
        </p:nvPicPr>
        <p:blipFill>
          <a:blip r:embed="rId3" cstate="print"/>
          <a:srcRect/>
          <a:stretch>
            <a:fillRect/>
          </a:stretch>
        </p:blipFill>
        <p:spPr bwMode="auto">
          <a:xfrm>
            <a:off x="7789884" y="13063"/>
            <a:ext cx="1360647" cy="671511"/>
          </a:xfrm>
          <a:prstGeom prst="rect">
            <a:avLst/>
          </a:prstGeom>
          <a:noFill/>
          <a:ln w="9525">
            <a:noFill/>
            <a:miter lim="800000"/>
            <a:headEnd/>
            <a:tailEnd/>
          </a:ln>
          <a:effectLst/>
        </p:spPr>
      </p:pic>
      <p:pic>
        <p:nvPicPr>
          <p:cNvPr id="6" name="Content Placeholder 4" descr="UPM.jpg"/>
          <p:cNvPicPr>
            <a:picLocks noChangeAspect="1"/>
          </p:cNvPicPr>
          <p:nvPr/>
        </p:nvPicPr>
        <p:blipFill>
          <a:blip r:embed="rId4" cstate="print"/>
          <a:stretch>
            <a:fillRect/>
          </a:stretch>
        </p:blipFill>
        <p:spPr>
          <a:xfrm>
            <a:off x="0" y="-157186"/>
            <a:ext cx="9144000" cy="842986"/>
          </a:xfrm>
          <a:prstGeom prst="rect">
            <a:avLst/>
          </a:prstGeom>
        </p:spPr>
      </p:pic>
    </p:spTree>
    <p:extLst>
      <p:ext uri="{BB962C8B-B14F-4D97-AF65-F5344CB8AC3E}">
        <p14:creationId xmlns:p14="http://schemas.microsoft.com/office/powerpoint/2010/main" val="17589101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9362"/>
            <a:ext cx="8229600" cy="579438"/>
          </a:xfrm>
        </p:spPr>
        <p:txBody>
          <a:bodyPr>
            <a:noAutofit/>
          </a:bodyPr>
          <a:lstStyle/>
          <a:p>
            <a:r>
              <a:rPr lang="en-US" sz="2800" b="1" dirty="0">
                <a:solidFill>
                  <a:srgbClr val="CC3300"/>
                </a:solidFill>
              </a:rPr>
              <a:t>Introduction</a:t>
            </a:r>
            <a:r>
              <a:rPr lang="en-US" sz="2800" b="1" dirty="0"/>
              <a:t> </a:t>
            </a:r>
            <a:br>
              <a:rPr lang="en-US" sz="2800" b="1" dirty="0"/>
            </a:br>
            <a:r>
              <a:rPr lang="en-US" sz="2800" b="1" dirty="0" smtClean="0"/>
              <a:t/>
            </a:r>
            <a:br>
              <a:rPr lang="en-US" sz="2800" b="1" dirty="0" smtClean="0"/>
            </a:br>
            <a:r>
              <a:rPr lang="en-US" sz="2800" b="1" dirty="0" smtClean="0"/>
              <a:t> </a:t>
            </a:r>
            <a:endParaRPr lang="en-US" sz="2800" b="1" dirty="0"/>
          </a:p>
        </p:txBody>
      </p:sp>
      <p:sp>
        <p:nvSpPr>
          <p:cNvPr id="3" name="Content Placeholder 2"/>
          <p:cNvSpPr>
            <a:spLocks noGrp="1"/>
          </p:cNvSpPr>
          <p:nvPr>
            <p:ph idx="1"/>
          </p:nvPr>
        </p:nvSpPr>
        <p:spPr>
          <a:xfrm>
            <a:off x="457200" y="2103437"/>
            <a:ext cx="8229600" cy="4525963"/>
          </a:xfrm>
        </p:spPr>
        <p:txBody>
          <a:bodyPr>
            <a:noAutofit/>
          </a:bodyPr>
          <a:lstStyle/>
          <a:p>
            <a:pPr algn="just">
              <a:lnSpc>
                <a:spcPct val="150000"/>
              </a:lnSpc>
              <a:buFont typeface="Wingdings" pitchFamily="2" charset="2"/>
              <a:buChar char="v"/>
            </a:pPr>
            <a:r>
              <a:rPr lang="en-US" sz="1600" dirty="0" smtClean="0">
                <a:latin typeface="Times New Roman" pitchFamily="18" charset="0"/>
                <a:cs typeface="Times New Roman" pitchFamily="18" charset="0"/>
              </a:rPr>
              <a:t>What if routing becomes overloaded or congestion happened on a link in the path? The packets will not arrive to the desired destination or may be delayed, a lot of queuing and processing on the routers and less service quality.</a:t>
            </a:r>
          </a:p>
          <a:p>
            <a:pPr algn="just">
              <a:lnSpc>
                <a:spcPct val="150000"/>
              </a:lnSpc>
              <a:buFont typeface="Wingdings" pitchFamily="2" charset="2"/>
              <a:buChar char="v"/>
            </a:pPr>
            <a:endParaRPr lang="en-US" sz="1600" dirty="0" smtClean="0">
              <a:latin typeface="Times New Roman" pitchFamily="18" charset="0"/>
              <a:cs typeface="Times New Roman" pitchFamily="18" charset="0"/>
            </a:endParaRPr>
          </a:p>
          <a:p>
            <a:pPr algn="just">
              <a:lnSpc>
                <a:spcPct val="150000"/>
              </a:lnSpc>
              <a:buFont typeface="Wingdings" pitchFamily="2" charset="2"/>
              <a:buChar char="v"/>
            </a:pPr>
            <a:r>
              <a:rPr lang="en-US" sz="1600" dirty="0" smtClean="0">
                <a:latin typeface="Times New Roman" pitchFamily="18" charset="0"/>
                <a:cs typeface="Times New Roman" pitchFamily="18" charset="0"/>
              </a:rPr>
              <a:t>traffic in network cause decreasing the available bandwidth and speed which  lead to congestion problem in network .and this congestion leads to decreasing total network throughput.</a:t>
            </a:r>
          </a:p>
          <a:p>
            <a:pPr algn="just">
              <a:lnSpc>
                <a:spcPct val="150000"/>
              </a:lnSpc>
            </a:pPr>
            <a:endParaRPr lang="en-US" sz="1600" dirty="0" smtClean="0">
              <a:latin typeface="Times New Roman" pitchFamily="18" charset="0"/>
              <a:cs typeface="Times New Roman" pitchFamily="18" charset="0"/>
            </a:endParaRPr>
          </a:p>
          <a:p>
            <a:pPr algn="just">
              <a:lnSpc>
                <a:spcPct val="150000"/>
              </a:lnSpc>
              <a:buFont typeface="Wingdings" pitchFamily="2" charset="2"/>
              <a:buChar char="v"/>
            </a:pPr>
            <a:r>
              <a:rPr lang="en-US" sz="1600" dirty="0" smtClean="0">
                <a:latin typeface="Times New Roman" pitchFamily="18" charset="0"/>
                <a:cs typeface="Times New Roman" pitchFamily="18" charset="0"/>
              </a:rPr>
              <a:t>Find the path of minimum total length between two given nodes.</a:t>
            </a:r>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Rectangle 4"/>
          <p:cNvSpPr/>
          <p:nvPr/>
        </p:nvSpPr>
        <p:spPr>
          <a:xfrm>
            <a:off x="457200" y="1295400"/>
            <a:ext cx="2362200" cy="400110"/>
          </a:xfrm>
          <a:prstGeom prst="rect">
            <a:avLst/>
          </a:prstGeom>
        </p:spPr>
        <p:txBody>
          <a:bodyPr wrap="square">
            <a:spAutoFit/>
          </a:bodyPr>
          <a:lstStyle/>
          <a:p>
            <a:pPr algn="just"/>
            <a:r>
              <a:rPr lang="en-US" sz="2000" b="1" dirty="0">
                <a:solidFill>
                  <a:srgbClr val="00B050"/>
                </a:solidFill>
              </a:rPr>
              <a:t>Problem Statement</a:t>
            </a:r>
          </a:p>
        </p:txBody>
      </p:sp>
    </p:spTree>
    <p:extLst>
      <p:ext uri="{BB962C8B-B14F-4D97-AF65-F5344CB8AC3E}">
        <p14:creationId xmlns:p14="http://schemas.microsoft.com/office/powerpoint/2010/main" val="1390127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8362"/>
            <a:ext cx="8229600" cy="579438"/>
          </a:xfrm>
        </p:spPr>
        <p:txBody>
          <a:bodyPr>
            <a:noAutofit/>
          </a:bodyPr>
          <a:lstStyle/>
          <a:p>
            <a:r>
              <a:rPr lang="en-US" sz="2800" b="1" dirty="0">
                <a:solidFill>
                  <a:srgbClr val="CC3300"/>
                </a:solidFill>
              </a:rPr>
              <a:t>Introduction </a:t>
            </a:r>
            <a:br>
              <a:rPr lang="en-US" sz="2800" b="1" dirty="0">
                <a:solidFill>
                  <a:srgbClr val="CC3300"/>
                </a:solidFill>
              </a:rPr>
            </a:br>
            <a:endParaRPr lang="en-US" sz="2800" b="1" dirty="0">
              <a:solidFill>
                <a:srgbClr val="CC3300"/>
              </a:solidFill>
            </a:endParaRPr>
          </a:p>
        </p:txBody>
      </p:sp>
      <p:sp>
        <p:nvSpPr>
          <p:cNvPr id="3" name="Content Placeholder 2"/>
          <p:cNvSpPr>
            <a:spLocks noGrp="1"/>
          </p:cNvSpPr>
          <p:nvPr>
            <p:ph idx="1"/>
          </p:nvPr>
        </p:nvSpPr>
        <p:spPr>
          <a:xfrm>
            <a:off x="457200" y="1371600"/>
            <a:ext cx="8229600" cy="5486400"/>
          </a:xfrm>
        </p:spPr>
        <p:txBody>
          <a:bodyPr>
            <a:noAutofit/>
          </a:bodyPr>
          <a:lstStyle/>
          <a:p>
            <a:pPr marL="0" indent="0" algn="just">
              <a:lnSpc>
                <a:spcPct val="150000"/>
              </a:lnSpc>
              <a:buNone/>
            </a:pPr>
            <a:endParaRPr lang="en-US" sz="1600" b="1" dirty="0" smtClean="0">
              <a:solidFill>
                <a:schemeClr val="accent2"/>
              </a:solidFill>
              <a:latin typeface="Times New Roman" pitchFamily="18" charset="0"/>
              <a:cs typeface="Times New Roman" pitchFamily="18" charset="0"/>
            </a:endParaRPr>
          </a:p>
          <a:p>
            <a:pPr marL="0" indent="0" algn="just">
              <a:lnSpc>
                <a:spcPct val="150000"/>
              </a:lnSpc>
              <a:buNone/>
            </a:pPr>
            <a:endParaRPr lang="en-US" sz="1600" b="1" dirty="0" smtClean="0">
              <a:solidFill>
                <a:schemeClr val="accent2"/>
              </a:solidFill>
              <a:latin typeface="Times New Roman" pitchFamily="18" charset="0"/>
              <a:cs typeface="Times New Roman" pitchFamily="18" charset="0"/>
            </a:endParaRPr>
          </a:p>
          <a:p>
            <a:pPr algn="just">
              <a:lnSpc>
                <a:spcPct val="150000"/>
              </a:lnSpc>
              <a:buFont typeface="Wingdings" pitchFamily="2" charset="2"/>
              <a:buChar char="v"/>
            </a:pPr>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this research my main objective is to achieve high performance in large networks effected by cost factors which includes router network throughput of a link or link availability and reliability. </a:t>
            </a:r>
          </a:p>
          <a:p>
            <a:pPr algn="just">
              <a:lnSpc>
                <a:spcPct val="150000"/>
              </a:lnSpc>
            </a:pPr>
            <a:endParaRPr lang="en-US" sz="1600" dirty="0">
              <a:latin typeface="Times New Roman" pitchFamily="18" charset="0"/>
              <a:cs typeface="Times New Roman" pitchFamily="18" charset="0"/>
            </a:endParaRPr>
          </a:p>
          <a:p>
            <a:pPr algn="just">
              <a:lnSpc>
                <a:spcPct val="150000"/>
              </a:lnSpc>
              <a:buFont typeface="Wingdings" pitchFamily="2" charset="2"/>
              <a:buChar char="v"/>
            </a:pPr>
            <a:r>
              <a:rPr lang="en-US" sz="1600" dirty="0">
                <a:latin typeface="Times New Roman" pitchFamily="18" charset="0"/>
                <a:cs typeface="Times New Roman" pitchFamily="18" charset="0"/>
              </a:rPr>
              <a:t>Utilizing Genetic Algorithm To find the path with the minimum total </a:t>
            </a:r>
            <a:r>
              <a:rPr lang="en-US" sz="1600" dirty="0" smtClean="0">
                <a:latin typeface="Times New Roman" pitchFamily="18" charset="0"/>
                <a:cs typeface="Times New Roman" pitchFamily="18" charset="0"/>
              </a:rPr>
              <a:t>cost (SP) </a:t>
            </a:r>
            <a:r>
              <a:rPr lang="en-US" sz="1600" dirty="0">
                <a:latin typeface="Times New Roman" pitchFamily="18" charset="0"/>
                <a:cs typeface="Times New Roman" pitchFamily="18" charset="0"/>
              </a:rPr>
              <a:t>between source node and destination node (shortest path) For improving network performance  and find the </a:t>
            </a:r>
            <a:r>
              <a:rPr lang="en-US" sz="1600" dirty="0">
                <a:solidFill>
                  <a:srgbClr val="7030A0"/>
                </a:solidFill>
                <a:latin typeface="Times New Roman" pitchFamily="18" charset="0"/>
                <a:cs typeface="Times New Roman" pitchFamily="18" charset="0"/>
              </a:rPr>
              <a:t>optimal</a:t>
            </a:r>
            <a:r>
              <a:rPr lang="en-US" sz="1600" dirty="0">
                <a:latin typeface="Times New Roman" pitchFamily="18" charset="0"/>
                <a:cs typeface="Times New Roman" pitchFamily="18" charset="0"/>
              </a:rPr>
              <a:t> destination for </a:t>
            </a:r>
            <a:r>
              <a:rPr lang="en-US" sz="1600" dirty="0" smtClean="0">
                <a:latin typeface="Times New Roman" pitchFamily="18" charset="0"/>
                <a:cs typeface="Times New Roman" pitchFamily="18" charset="0"/>
              </a:rPr>
              <a:t>routing.</a:t>
            </a:r>
          </a:p>
          <a:p>
            <a:pPr algn="just">
              <a:lnSpc>
                <a:spcPct val="150000"/>
              </a:lnSpc>
            </a:pPr>
            <a:endParaRPr lang="en-US" sz="1600" dirty="0" smtClean="0">
              <a:latin typeface="Times New Roman" pitchFamily="18" charset="0"/>
              <a:cs typeface="Times New Roman" pitchFamily="18" charset="0"/>
            </a:endParaRPr>
          </a:p>
          <a:p>
            <a:pPr algn="just">
              <a:lnSpc>
                <a:spcPct val="150000"/>
              </a:lnSpc>
              <a:buFont typeface="Wingdings" pitchFamily="2" charset="2"/>
              <a:buChar char="v"/>
            </a:pPr>
            <a:r>
              <a:rPr lang="en-US" sz="1600" dirty="0" smtClean="0">
                <a:latin typeface="Times New Roman" pitchFamily="18" charset="0"/>
                <a:cs typeface="Times New Roman" pitchFamily="18" charset="0"/>
              </a:rPr>
              <a:t>Compare Genetic algorithm with Dijkstra .</a:t>
            </a:r>
            <a:endParaRPr lang="en-US" sz="1600" dirty="0">
              <a:latin typeface="Times New Roman" pitchFamily="18" charset="0"/>
              <a:cs typeface="Times New Roman" pitchFamily="18" charset="0"/>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sp>
        <p:nvSpPr>
          <p:cNvPr id="5" name="Rectangle 4"/>
          <p:cNvSpPr/>
          <p:nvPr/>
        </p:nvSpPr>
        <p:spPr>
          <a:xfrm>
            <a:off x="685800" y="1371600"/>
            <a:ext cx="1447800" cy="400110"/>
          </a:xfrm>
          <a:prstGeom prst="rect">
            <a:avLst/>
          </a:prstGeom>
        </p:spPr>
        <p:txBody>
          <a:bodyPr wrap="square">
            <a:spAutoFit/>
          </a:bodyPr>
          <a:lstStyle/>
          <a:p>
            <a:pPr algn="just"/>
            <a:r>
              <a:rPr lang="en-US" sz="2000" b="1" dirty="0">
                <a:solidFill>
                  <a:srgbClr val="00B050"/>
                </a:solidFill>
              </a:rPr>
              <a:t>Objective</a:t>
            </a:r>
          </a:p>
        </p:txBody>
      </p:sp>
    </p:spTree>
    <p:extLst>
      <p:ext uri="{BB962C8B-B14F-4D97-AF65-F5344CB8AC3E}">
        <p14:creationId xmlns:p14="http://schemas.microsoft.com/office/powerpoint/2010/main" val="292013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579438"/>
          </a:xfrm>
        </p:spPr>
        <p:txBody>
          <a:bodyPr>
            <a:noAutofit/>
          </a:bodyPr>
          <a:lstStyle/>
          <a:p>
            <a:r>
              <a:rPr lang="en-US" sz="3200" b="1" dirty="0">
                <a:solidFill>
                  <a:srgbClr val="CC3300"/>
                </a:solidFill>
              </a:rPr>
              <a:t>Introduction</a:t>
            </a:r>
            <a:r>
              <a:rPr lang="en-US" sz="3200" b="1" dirty="0"/>
              <a:t> </a:t>
            </a:r>
            <a:br>
              <a:rPr lang="en-US" sz="3200" b="1" dirty="0"/>
            </a:br>
            <a:r>
              <a:rPr lang="en-US" sz="2400" b="1" dirty="0" smtClean="0">
                <a:solidFill>
                  <a:srgbClr val="00B050"/>
                </a:solidFill>
              </a:rPr>
              <a:t>Scope</a:t>
            </a:r>
            <a:endParaRPr lang="en-US" sz="3200" b="1" dirty="0">
              <a:solidFill>
                <a:srgbClr val="00B050"/>
              </a:solidFill>
            </a:endParaRPr>
          </a:p>
        </p:txBody>
      </p:sp>
      <p:pic>
        <p:nvPicPr>
          <p:cNvPr id="4" name="Content Placeholder 4" descr="UPM.jpg"/>
          <p:cNvPicPr>
            <a:picLocks noChangeAspect="1"/>
          </p:cNvPicPr>
          <p:nvPr/>
        </p:nvPicPr>
        <p:blipFill>
          <a:blip r:embed="rId2" cstate="print"/>
          <a:stretch>
            <a:fillRect/>
          </a:stretch>
        </p:blipFill>
        <p:spPr>
          <a:xfrm>
            <a:off x="0" y="-157186"/>
            <a:ext cx="9144000" cy="842986"/>
          </a:xfrm>
          <a:prstGeom prst="rect">
            <a:avLst/>
          </a:prstGeom>
        </p:spPr>
      </p:pic>
      <p:graphicFrame>
        <p:nvGraphicFramePr>
          <p:cNvPr id="5" name="Content Placeholder 4"/>
          <p:cNvGraphicFramePr>
            <a:graphicFrameLocks noGrp="1"/>
          </p:cNvGraphicFramePr>
          <p:nvPr>
            <p:ph idx="1"/>
            <p:extLst>
              <p:ext uri="{D42A27DB-BD31-4B8C-83A1-F6EECF244321}">
                <p14:modId xmlns:p14="http://schemas.microsoft.com/office/powerpoint/2010/main" val="605850312"/>
              </p:ext>
            </p:extLst>
          </p:nvPr>
        </p:nvGraphicFramePr>
        <p:xfrm>
          <a:off x="685800" y="1981200"/>
          <a:ext cx="7696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347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graphicEl>
                                              <a:dgm id="{DB4EFA5D-1ACE-41E0-8362-99EF71C9CEB8}"/>
                                            </p:graphicEl>
                                          </p:spTgt>
                                        </p:tgtEl>
                                        <p:attrNameLst>
                                          <p:attrName>style.visibility</p:attrName>
                                        </p:attrNameLst>
                                      </p:cBhvr>
                                      <p:to>
                                        <p:strVal val="visible"/>
                                      </p:to>
                                    </p:set>
                                    <p:animEffect transition="in" filter="fade">
                                      <p:cBhvr>
                                        <p:cTn id="7" dur="1000"/>
                                        <p:tgtEl>
                                          <p:spTgt spid="5">
                                            <p:graphicEl>
                                              <a:dgm id="{DB4EFA5D-1ACE-41E0-8362-99EF71C9CEB8}"/>
                                            </p:graphicEl>
                                          </p:spTgt>
                                        </p:tgtEl>
                                      </p:cBhvr>
                                    </p:animEffect>
                                    <p:anim calcmode="lin" valueType="num">
                                      <p:cBhvr>
                                        <p:cTn id="8" dur="1000" fill="hold"/>
                                        <p:tgtEl>
                                          <p:spTgt spid="5">
                                            <p:graphicEl>
                                              <a:dgm id="{DB4EFA5D-1ACE-41E0-8362-99EF71C9CEB8}"/>
                                            </p:graphicEl>
                                          </p:spTgt>
                                        </p:tgtEl>
                                        <p:attrNameLst>
                                          <p:attrName>ppt_x</p:attrName>
                                        </p:attrNameLst>
                                      </p:cBhvr>
                                      <p:tavLst>
                                        <p:tav tm="0">
                                          <p:val>
                                            <p:strVal val="#ppt_x"/>
                                          </p:val>
                                        </p:tav>
                                        <p:tav tm="100000">
                                          <p:val>
                                            <p:strVal val="#ppt_x"/>
                                          </p:val>
                                        </p:tav>
                                      </p:tavLst>
                                    </p:anim>
                                    <p:anim calcmode="lin" valueType="num">
                                      <p:cBhvr>
                                        <p:cTn id="9" dur="1000" fill="hold"/>
                                        <p:tgtEl>
                                          <p:spTgt spid="5">
                                            <p:graphicEl>
                                              <a:dgm id="{DB4EFA5D-1ACE-41E0-8362-99EF71C9CEB8}"/>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graphicEl>
                                              <a:dgm id="{2918DFDB-361D-4376-8525-AA8BD102AD1F}"/>
                                            </p:graphicEl>
                                          </p:spTgt>
                                        </p:tgtEl>
                                        <p:attrNameLst>
                                          <p:attrName>style.visibility</p:attrName>
                                        </p:attrNameLst>
                                      </p:cBhvr>
                                      <p:to>
                                        <p:strVal val="visible"/>
                                      </p:to>
                                    </p:set>
                                    <p:animEffect transition="in" filter="fade">
                                      <p:cBhvr>
                                        <p:cTn id="14" dur="1000"/>
                                        <p:tgtEl>
                                          <p:spTgt spid="5">
                                            <p:graphicEl>
                                              <a:dgm id="{2918DFDB-361D-4376-8525-AA8BD102AD1F}"/>
                                            </p:graphicEl>
                                          </p:spTgt>
                                        </p:tgtEl>
                                      </p:cBhvr>
                                    </p:animEffect>
                                    <p:anim calcmode="lin" valueType="num">
                                      <p:cBhvr>
                                        <p:cTn id="15" dur="1000" fill="hold"/>
                                        <p:tgtEl>
                                          <p:spTgt spid="5">
                                            <p:graphicEl>
                                              <a:dgm id="{2918DFDB-361D-4376-8525-AA8BD102AD1F}"/>
                                            </p:graphicEl>
                                          </p:spTgt>
                                        </p:tgtEl>
                                        <p:attrNameLst>
                                          <p:attrName>ppt_x</p:attrName>
                                        </p:attrNameLst>
                                      </p:cBhvr>
                                      <p:tavLst>
                                        <p:tav tm="0">
                                          <p:val>
                                            <p:strVal val="#ppt_x"/>
                                          </p:val>
                                        </p:tav>
                                        <p:tav tm="100000">
                                          <p:val>
                                            <p:strVal val="#ppt_x"/>
                                          </p:val>
                                        </p:tav>
                                      </p:tavLst>
                                    </p:anim>
                                    <p:anim calcmode="lin" valueType="num">
                                      <p:cBhvr>
                                        <p:cTn id="16" dur="1000" fill="hold"/>
                                        <p:tgtEl>
                                          <p:spTgt spid="5">
                                            <p:graphicEl>
                                              <a:dgm id="{2918DFDB-361D-4376-8525-AA8BD102AD1F}"/>
                                            </p:graphicEl>
                                          </p:spTgt>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5">
                                            <p:graphicEl>
                                              <a:dgm id="{DC5A9D45-96B8-4ABF-AA13-695770AAEB53}"/>
                                            </p:graphicEl>
                                          </p:spTgt>
                                        </p:tgtEl>
                                        <p:attrNameLst>
                                          <p:attrName>style.visibility</p:attrName>
                                        </p:attrNameLst>
                                      </p:cBhvr>
                                      <p:to>
                                        <p:strVal val="visible"/>
                                      </p:to>
                                    </p:set>
                                    <p:animEffect transition="in" filter="fade">
                                      <p:cBhvr>
                                        <p:cTn id="19" dur="1000"/>
                                        <p:tgtEl>
                                          <p:spTgt spid="5">
                                            <p:graphicEl>
                                              <a:dgm id="{DC5A9D45-96B8-4ABF-AA13-695770AAEB53}"/>
                                            </p:graphicEl>
                                          </p:spTgt>
                                        </p:tgtEl>
                                      </p:cBhvr>
                                    </p:animEffect>
                                    <p:anim calcmode="lin" valueType="num">
                                      <p:cBhvr>
                                        <p:cTn id="20" dur="1000" fill="hold"/>
                                        <p:tgtEl>
                                          <p:spTgt spid="5">
                                            <p:graphicEl>
                                              <a:dgm id="{DC5A9D45-96B8-4ABF-AA13-695770AAEB53}"/>
                                            </p:graphicEl>
                                          </p:spTgt>
                                        </p:tgtEl>
                                        <p:attrNameLst>
                                          <p:attrName>ppt_x</p:attrName>
                                        </p:attrNameLst>
                                      </p:cBhvr>
                                      <p:tavLst>
                                        <p:tav tm="0">
                                          <p:val>
                                            <p:strVal val="#ppt_x"/>
                                          </p:val>
                                        </p:tav>
                                        <p:tav tm="100000">
                                          <p:val>
                                            <p:strVal val="#ppt_x"/>
                                          </p:val>
                                        </p:tav>
                                      </p:tavLst>
                                    </p:anim>
                                    <p:anim calcmode="lin" valueType="num">
                                      <p:cBhvr>
                                        <p:cTn id="21" dur="1000" fill="hold"/>
                                        <p:tgtEl>
                                          <p:spTgt spid="5">
                                            <p:graphicEl>
                                              <a:dgm id="{DC5A9D45-96B8-4ABF-AA13-695770AAEB53}"/>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5">
                                            <p:graphicEl>
                                              <a:dgm id="{A4859C80-1FD6-4254-A148-42A6748B0676}"/>
                                            </p:graphicEl>
                                          </p:spTgt>
                                        </p:tgtEl>
                                        <p:attrNameLst>
                                          <p:attrName>style.visibility</p:attrName>
                                        </p:attrNameLst>
                                      </p:cBhvr>
                                      <p:to>
                                        <p:strVal val="visible"/>
                                      </p:to>
                                    </p:set>
                                    <p:animEffect transition="in" filter="fade">
                                      <p:cBhvr>
                                        <p:cTn id="26" dur="1000"/>
                                        <p:tgtEl>
                                          <p:spTgt spid="5">
                                            <p:graphicEl>
                                              <a:dgm id="{A4859C80-1FD6-4254-A148-42A6748B0676}"/>
                                            </p:graphicEl>
                                          </p:spTgt>
                                        </p:tgtEl>
                                      </p:cBhvr>
                                    </p:animEffect>
                                    <p:anim calcmode="lin" valueType="num">
                                      <p:cBhvr>
                                        <p:cTn id="27" dur="1000" fill="hold"/>
                                        <p:tgtEl>
                                          <p:spTgt spid="5">
                                            <p:graphicEl>
                                              <a:dgm id="{A4859C80-1FD6-4254-A148-42A6748B0676}"/>
                                            </p:graphicEl>
                                          </p:spTgt>
                                        </p:tgtEl>
                                        <p:attrNameLst>
                                          <p:attrName>ppt_x</p:attrName>
                                        </p:attrNameLst>
                                      </p:cBhvr>
                                      <p:tavLst>
                                        <p:tav tm="0">
                                          <p:val>
                                            <p:strVal val="#ppt_x"/>
                                          </p:val>
                                        </p:tav>
                                        <p:tav tm="100000">
                                          <p:val>
                                            <p:strVal val="#ppt_x"/>
                                          </p:val>
                                        </p:tav>
                                      </p:tavLst>
                                    </p:anim>
                                    <p:anim calcmode="lin" valueType="num">
                                      <p:cBhvr>
                                        <p:cTn id="28" dur="1000" fill="hold"/>
                                        <p:tgtEl>
                                          <p:spTgt spid="5">
                                            <p:graphicEl>
                                              <a:dgm id="{A4859C80-1FD6-4254-A148-42A6748B0676}"/>
                                            </p:graphicEl>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5">
                                            <p:graphicEl>
                                              <a:dgm id="{7D82548E-A9BB-4928-B753-ECAC9D427A34}"/>
                                            </p:graphicEl>
                                          </p:spTgt>
                                        </p:tgtEl>
                                        <p:attrNameLst>
                                          <p:attrName>style.visibility</p:attrName>
                                        </p:attrNameLst>
                                      </p:cBhvr>
                                      <p:to>
                                        <p:strVal val="visible"/>
                                      </p:to>
                                    </p:set>
                                    <p:animEffect transition="in" filter="fade">
                                      <p:cBhvr>
                                        <p:cTn id="31" dur="1000"/>
                                        <p:tgtEl>
                                          <p:spTgt spid="5">
                                            <p:graphicEl>
                                              <a:dgm id="{7D82548E-A9BB-4928-B753-ECAC9D427A34}"/>
                                            </p:graphicEl>
                                          </p:spTgt>
                                        </p:tgtEl>
                                      </p:cBhvr>
                                    </p:animEffect>
                                    <p:anim calcmode="lin" valueType="num">
                                      <p:cBhvr>
                                        <p:cTn id="32" dur="1000" fill="hold"/>
                                        <p:tgtEl>
                                          <p:spTgt spid="5">
                                            <p:graphicEl>
                                              <a:dgm id="{7D82548E-A9BB-4928-B753-ECAC9D427A34}"/>
                                            </p:graphicEl>
                                          </p:spTgt>
                                        </p:tgtEl>
                                        <p:attrNameLst>
                                          <p:attrName>ppt_x</p:attrName>
                                        </p:attrNameLst>
                                      </p:cBhvr>
                                      <p:tavLst>
                                        <p:tav tm="0">
                                          <p:val>
                                            <p:strVal val="#ppt_x"/>
                                          </p:val>
                                        </p:tav>
                                        <p:tav tm="100000">
                                          <p:val>
                                            <p:strVal val="#ppt_x"/>
                                          </p:val>
                                        </p:tav>
                                      </p:tavLst>
                                    </p:anim>
                                    <p:anim calcmode="lin" valueType="num">
                                      <p:cBhvr>
                                        <p:cTn id="33" dur="1000" fill="hold"/>
                                        <p:tgtEl>
                                          <p:spTgt spid="5">
                                            <p:graphicEl>
                                              <a:dgm id="{7D82548E-A9BB-4928-B753-ECAC9D427A34}"/>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77962"/>
            <a:ext cx="3962400" cy="579438"/>
          </a:xfrm>
        </p:spPr>
        <p:txBody>
          <a:bodyPr>
            <a:noAutofit/>
          </a:bodyPr>
          <a:lstStyle/>
          <a:p>
            <a:pPr marL="342900" indent="-342900">
              <a:buBlip>
                <a:blip r:embed="rId2"/>
              </a:buBlip>
            </a:pPr>
            <a:r>
              <a:rPr lang="en-US" sz="2000" b="1" dirty="0" smtClean="0">
                <a:solidFill>
                  <a:srgbClr val="00B050"/>
                </a:solidFill>
              </a:rPr>
              <a:t>Dijkstra algorithm </a:t>
            </a:r>
            <a:endParaRPr lang="en-US" sz="2000" b="1" dirty="0">
              <a:solidFill>
                <a:srgbClr val="00B05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3195940"/>
              </p:ext>
            </p:extLst>
          </p:nvPr>
        </p:nvGraphicFramePr>
        <p:xfrm>
          <a:off x="76200" y="1493837"/>
          <a:ext cx="8686800" cy="5364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4" descr="UPM.jpg"/>
          <p:cNvPicPr>
            <a:picLocks noChangeAspect="1"/>
          </p:cNvPicPr>
          <p:nvPr/>
        </p:nvPicPr>
        <p:blipFill>
          <a:blip r:embed="rId8" cstate="print"/>
          <a:stretch>
            <a:fillRect/>
          </a:stretch>
        </p:blipFill>
        <p:spPr>
          <a:xfrm>
            <a:off x="0" y="-157186"/>
            <a:ext cx="9144000" cy="842986"/>
          </a:xfrm>
          <a:prstGeom prst="rect">
            <a:avLst/>
          </a:prstGeom>
        </p:spPr>
      </p:pic>
      <p:sp>
        <p:nvSpPr>
          <p:cNvPr id="5" name="Title 1"/>
          <p:cNvSpPr txBox="1">
            <a:spLocks/>
          </p:cNvSpPr>
          <p:nvPr/>
        </p:nvSpPr>
        <p:spPr>
          <a:xfrm>
            <a:off x="457200" y="792162"/>
            <a:ext cx="8229600" cy="5794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smtClean="0">
                <a:solidFill>
                  <a:schemeClr val="accent6">
                    <a:lumMod val="75000"/>
                  </a:schemeClr>
                </a:solidFill>
              </a:rPr>
              <a:t>Introduction   </a:t>
            </a:r>
            <a:endParaRPr lang="en-US" sz="3200" b="1" dirty="0">
              <a:solidFill>
                <a:schemeClr val="accent6">
                  <a:lumMod val="75000"/>
                </a:schemeClr>
              </a:solidFill>
            </a:endParaRPr>
          </a:p>
        </p:txBody>
      </p:sp>
    </p:spTree>
    <p:extLst>
      <p:ext uri="{BB962C8B-B14F-4D97-AF65-F5344CB8AC3E}">
        <p14:creationId xmlns:p14="http://schemas.microsoft.com/office/powerpoint/2010/main" val="595841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
                                            <p:graphicEl>
                                              <a:dgm id="{28D9BD5C-3903-4759-891C-DBC561BE4F2C}"/>
                                            </p:graphicEl>
                                          </p:spTgt>
                                        </p:tgtEl>
                                        <p:attrNameLst>
                                          <p:attrName>style.visibility</p:attrName>
                                        </p:attrNameLst>
                                      </p:cBhvr>
                                      <p:to>
                                        <p:strVal val="visible"/>
                                      </p:to>
                                    </p:set>
                                    <p:anim calcmode="lin" valueType="num">
                                      <p:cBhvr additive="base">
                                        <p:cTn id="7" dur="500" fill="hold"/>
                                        <p:tgtEl>
                                          <p:spTgt spid="6">
                                            <p:graphicEl>
                                              <a:dgm id="{28D9BD5C-3903-4759-891C-DBC561BE4F2C}"/>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graphicEl>
                                              <a:dgm id="{28D9BD5C-3903-4759-891C-DBC561BE4F2C}"/>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6">
                                            <p:graphicEl>
                                              <a:dgm id="{D7302AC1-A2C6-4EDC-AB25-B08F2FEA0E36}"/>
                                            </p:graphicEl>
                                          </p:spTgt>
                                        </p:tgtEl>
                                        <p:attrNameLst>
                                          <p:attrName>style.visibility</p:attrName>
                                        </p:attrNameLst>
                                      </p:cBhvr>
                                      <p:to>
                                        <p:strVal val="visible"/>
                                      </p:to>
                                    </p:set>
                                    <p:anim calcmode="lin" valueType="num">
                                      <p:cBhvr additive="base">
                                        <p:cTn id="13" dur="500" fill="hold"/>
                                        <p:tgtEl>
                                          <p:spTgt spid="6">
                                            <p:graphicEl>
                                              <a:dgm id="{D7302AC1-A2C6-4EDC-AB25-B08F2FEA0E36}"/>
                                            </p:graphic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graphicEl>
                                              <a:dgm id="{D7302AC1-A2C6-4EDC-AB25-B08F2FEA0E36}"/>
                                            </p:graphicEl>
                                          </p:spTgt>
                                        </p:tgtEl>
                                        <p:attrNameLst>
                                          <p:attrName>ppt_y</p:attrName>
                                        </p:attrNameLst>
                                      </p:cBhvr>
                                      <p:tavLst>
                                        <p:tav tm="0">
                                          <p:val>
                                            <p:strVal val="1+#ppt_h/2"/>
                                          </p:val>
                                        </p:tav>
                                        <p:tav tm="100000">
                                          <p:val>
                                            <p:strVal val="#ppt_y"/>
                                          </p:val>
                                        </p:tav>
                                      </p:tavLst>
                                    </p:anim>
                                  </p:childTnLst>
                                </p:cTn>
                              </p:par>
                              <p:par>
                                <p:cTn id="15" presetID="2" presetClass="entr" presetSubtype="12" fill="hold" grpId="0" nodeType="withEffect">
                                  <p:stCondLst>
                                    <p:cond delay="0"/>
                                  </p:stCondLst>
                                  <p:childTnLst>
                                    <p:set>
                                      <p:cBhvr>
                                        <p:cTn id="16" dur="1" fill="hold">
                                          <p:stCondLst>
                                            <p:cond delay="0"/>
                                          </p:stCondLst>
                                        </p:cTn>
                                        <p:tgtEl>
                                          <p:spTgt spid="6">
                                            <p:graphicEl>
                                              <a:dgm id="{1652DE64-D659-4CE4-BB4F-83FD681D3F81}"/>
                                            </p:graphicEl>
                                          </p:spTgt>
                                        </p:tgtEl>
                                        <p:attrNameLst>
                                          <p:attrName>style.visibility</p:attrName>
                                        </p:attrNameLst>
                                      </p:cBhvr>
                                      <p:to>
                                        <p:strVal val="visible"/>
                                      </p:to>
                                    </p:set>
                                    <p:anim calcmode="lin" valueType="num">
                                      <p:cBhvr additive="base">
                                        <p:cTn id="17" dur="500" fill="hold"/>
                                        <p:tgtEl>
                                          <p:spTgt spid="6">
                                            <p:graphicEl>
                                              <a:dgm id="{1652DE64-D659-4CE4-BB4F-83FD681D3F81}"/>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
                                            <p:graphicEl>
                                              <a:dgm id="{1652DE64-D659-4CE4-BB4F-83FD681D3F81}"/>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2" fill="hold" grpId="0" nodeType="clickEffect">
                                  <p:stCondLst>
                                    <p:cond delay="0"/>
                                  </p:stCondLst>
                                  <p:childTnLst>
                                    <p:set>
                                      <p:cBhvr>
                                        <p:cTn id="22" dur="1" fill="hold">
                                          <p:stCondLst>
                                            <p:cond delay="0"/>
                                          </p:stCondLst>
                                        </p:cTn>
                                        <p:tgtEl>
                                          <p:spTgt spid="6">
                                            <p:graphicEl>
                                              <a:dgm id="{BFF98EC8-78D6-4962-8585-40495300EC6B}"/>
                                            </p:graphicEl>
                                          </p:spTgt>
                                        </p:tgtEl>
                                        <p:attrNameLst>
                                          <p:attrName>style.visibility</p:attrName>
                                        </p:attrNameLst>
                                      </p:cBhvr>
                                      <p:to>
                                        <p:strVal val="visible"/>
                                      </p:to>
                                    </p:set>
                                    <p:anim calcmode="lin" valueType="num">
                                      <p:cBhvr additive="base">
                                        <p:cTn id="23" dur="500" fill="hold"/>
                                        <p:tgtEl>
                                          <p:spTgt spid="6">
                                            <p:graphicEl>
                                              <a:dgm id="{BFF98EC8-78D6-4962-8585-40495300EC6B}"/>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graphicEl>
                                              <a:dgm id="{BFF98EC8-78D6-4962-8585-40495300EC6B}"/>
                                            </p:graphicEl>
                                          </p:spTgt>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6">
                                            <p:graphicEl>
                                              <a:dgm id="{989BAEC4-EECC-4733-BF6D-21BB3A5F316B}"/>
                                            </p:graphicEl>
                                          </p:spTgt>
                                        </p:tgtEl>
                                        <p:attrNameLst>
                                          <p:attrName>style.visibility</p:attrName>
                                        </p:attrNameLst>
                                      </p:cBhvr>
                                      <p:to>
                                        <p:strVal val="visible"/>
                                      </p:to>
                                    </p:set>
                                    <p:anim calcmode="lin" valueType="num">
                                      <p:cBhvr additive="base">
                                        <p:cTn id="27" dur="500" fill="hold"/>
                                        <p:tgtEl>
                                          <p:spTgt spid="6">
                                            <p:graphicEl>
                                              <a:dgm id="{989BAEC4-EECC-4733-BF6D-21BB3A5F316B}"/>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
                                            <p:graphicEl>
                                              <a:dgm id="{989BAEC4-EECC-4733-BF6D-21BB3A5F316B}"/>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12" fill="hold" grpId="0" nodeType="clickEffect">
                                  <p:stCondLst>
                                    <p:cond delay="0"/>
                                  </p:stCondLst>
                                  <p:childTnLst>
                                    <p:set>
                                      <p:cBhvr>
                                        <p:cTn id="32" dur="1" fill="hold">
                                          <p:stCondLst>
                                            <p:cond delay="0"/>
                                          </p:stCondLst>
                                        </p:cTn>
                                        <p:tgtEl>
                                          <p:spTgt spid="6">
                                            <p:graphicEl>
                                              <a:dgm id="{5A5BC358-68E7-48AC-9140-A3851186E347}"/>
                                            </p:graphicEl>
                                          </p:spTgt>
                                        </p:tgtEl>
                                        <p:attrNameLst>
                                          <p:attrName>style.visibility</p:attrName>
                                        </p:attrNameLst>
                                      </p:cBhvr>
                                      <p:to>
                                        <p:strVal val="visible"/>
                                      </p:to>
                                    </p:set>
                                    <p:anim calcmode="lin" valueType="num">
                                      <p:cBhvr additive="base">
                                        <p:cTn id="33" dur="500" fill="hold"/>
                                        <p:tgtEl>
                                          <p:spTgt spid="6">
                                            <p:graphicEl>
                                              <a:dgm id="{5A5BC358-68E7-48AC-9140-A3851186E347}"/>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6">
                                            <p:graphicEl>
                                              <a:dgm id="{5A5BC358-68E7-48AC-9140-A3851186E347}"/>
                                            </p:graphicEl>
                                          </p:spTgt>
                                        </p:tgtEl>
                                        <p:attrNameLst>
                                          <p:attrName>ppt_y</p:attrName>
                                        </p:attrNameLst>
                                      </p:cBhvr>
                                      <p:tavLst>
                                        <p:tav tm="0">
                                          <p:val>
                                            <p:strVal val="1+#ppt_h/2"/>
                                          </p:val>
                                        </p:tav>
                                        <p:tav tm="100000">
                                          <p:val>
                                            <p:strVal val="#ppt_y"/>
                                          </p:val>
                                        </p:tav>
                                      </p:tavLst>
                                    </p:anim>
                                  </p:childTnLst>
                                </p:cTn>
                              </p:par>
                              <p:par>
                                <p:cTn id="35" presetID="2" presetClass="entr" presetSubtype="12" fill="hold" grpId="0" nodeType="withEffect">
                                  <p:stCondLst>
                                    <p:cond delay="0"/>
                                  </p:stCondLst>
                                  <p:childTnLst>
                                    <p:set>
                                      <p:cBhvr>
                                        <p:cTn id="36" dur="1" fill="hold">
                                          <p:stCondLst>
                                            <p:cond delay="0"/>
                                          </p:stCondLst>
                                        </p:cTn>
                                        <p:tgtEl>
                                          <p:spTgt spid="6">
                                            <p:graphicEl>
                                              <a:dgm id="{C8C165B6-5576-4BBA-A25A-58BDFD1EFADF}"/>
                                            </p:graphicEl>
                                          </p:spTgt>
                                        </p:tgtEl>
                                        <p:attrNameLst>
                                          <p:attrName>style.visibility</p:attrName>
                                        </p:attrNameLst>
                                      </p:cBhvr>
                                      <p:to>
                                        <p:strVal val="visible"/>
                                      </p:to>
                                    </p:set>
                                    <p:anim calcmode="lin" valueType="num">
                                      <p:cBhvr additive="base">
                                        <p:cTn id="37" dur="500" fill="hold"/>
                                        <p:tgtEl>
                                          <p:spTgt spid="6">
                                            <p:graphicEl>
                                              <a:dgm id="{C8C165B6-5576-4BBA-A25A-58BDFD1EFADF}"/>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graphicEl>
                                              <a:dgm id="{C8C165B6-5576-4BBA-A25A-58BDFD1EFADF}"/>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2" fill="hold" grpId="0" nodeType="clickEffect">
                                  <p:stCondLst>
                                    <p:cond delay="0"/>
                                  </p:stCondLst>
                                  <p:childTnLst>
                                    <p:set>
                                      <p:cBhvr>
                                        <p:cTn id="42" dur="1" fill="hold">
                                          <p:stCondLst>
                                            <p:cond delay="0"/>
                                          </p:stCondLst>
                                        </p:cTn>
                                        <p:tgtEl>
                                          <p:spTgt spid="6">
                                            <p:graphicEl>
                                              <a:dgm id="{CBF3C97D-A52F-4F5F-BE36-5B5C8A14A0A0}"/>
                                            </p:graphicEl>
                                          </p:spTgt>
                                        </p:tgtEl>
                                        <p:attrNameLst>
                                          <p:attrName>style.visibility</p:attrName>
                                        </p:attrNameLst>
                                      </p:cBhvr>
                                      <p:to>
                                        <p:strVal val="visible"/>
                                      </p:to>
                                    </p:set>
                                    <p:anim calcmode="lin" valueType="num">
                                      <p:cBhvr additive="base">
                                        <p:cTn id="43" dur="500" fill="hold"/>
                                        <p:tgtEl>
                                          <p:spTgt spid="6">
                                            <p:graphicEl>
                                              <a:dgm id="{CBF3C97D-A52F-4F5F-BE36-5B5C8A14A0A0}"/>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graphicEl>
                                              <a:dgm id="{CBF3C97D-A52F-4F5F-BE36-5B5C8A14A0A0}"/>
                                            </p:graphicEl>
                                          </p:spTgt>
                                        </p:tgtEl>
                                        <p:attrNameLst>
                                          <p:attrName>ppt_y</p:attrName>
                                        </p:attrNameLst>
                                      </p:cBhvr>
                                      <p:tavLst>
                                        <p:tav tm="0">
                                          <p:val>
                                            <p:strVal val="1+#ppt_h/2"/>
                                          </p:val>
                                        </p:tav>
                                        <p:tav tm="100000">
                                          <p:val>
                                            <p:strVal val="#ppt_y"/>
                                          </p:val>
                                        </p:tav>
                                      </p:tavLst>
                                    </p:anim>
                                  </p:childTnLst>
                                </p:cTn>
                              </p:par>
                              <p:par>
                                <p:cTn id="45" presetID="2" presetClass="entr" presetSubtype="12" fill="hold" grpId="0" nodeType="withEffect">
                                  <p:stCondLst>
                                    <p:cond delay="0"/>
                                  </p:stCondLst>
                                  <p:childTnLst>
                                    <p:set>
                                      <p:cBhvr>
                                        <p:cTn id="46" dur="1" fill="hold">
                                          <p:stCondLst>
                                            <p:cond delay="0"/>
                                          </p:stCondLst>
                                        </p:cTn>
                                        <p:tgtEl>
                                          <p:spTgt spid="6">
                                            <p:graphicEl>
                                              <a:dgm id="{AD5DAE91-ED1F-4B8E-AE98-A674465B75FD}"/>
                                            </p:graphicEl>
                                          </p:spTgt>
                                        </p:tgtEl>
                                        <p:attrNameLst>
                                          <p:attrName>style.visibility</p:attrName>
                                        </p:attrNameLst>
                                      </p:cBhvr>
                                      <p:to>
                                        <p:strVal val="visible"/>
                                      </p:to>
                                    </p:set>
                                    <p:anim calcmode="lin" valueType="num">
                                      <p:cBhvr additive="base">
                                        <p:cTn id="47" dur="500" fill="hold"/>
                                        <p:tgtEl>
                                          <p:spTgt spid="6">
                                            <p:graphicEl>
                                              <a:dgm id="{AD5DAE91-ED1F-4B8E-AE98-A674465B75FD}"/>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graphicEl>
                                              <a:dgm id="{AD5DAE91-ED1F-4B8E-AE98-A674465B75FD}"/>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2" fill="hold" grpId="0" nodeType="clickEffect">
                                  <p:stCondLst>
                                    <p:cond delay="0"/>
                                  </p:stCondLst>
                                  <p:childTnLst>
                                    <p:set>
                                      <p:cBhvr>
                                        <p:cTn id="52" dur="1" fill="hold">
                                          <p:stCondLst>
                                            <p:cond delay="0"/>
                                          </p:stCondLst>
                                        </p:cTn>
                                        <p:tgtEl>
                                          <p:spTgt spid="6">
                                            <p:graphicEl>
                                              <a:dgm id="{53893BC9-3494-4B54-9F96-A46C18F2BF64}"/>
                                            </p:graphicEl>
                                          </p:spTgt>
                                        </p:tgtEl>
                                        <p:attrNameLst>
                                          <p:attrName>style.visibility</p:attrName>
                                        </p:attrNameLst>
                                      </p:cBhvr>
                                      <p:to>
                                        <p:strVal val="visible"/>
                                      </p:to>
                                    </p:set>
                                    <p:anim calcmode="lin" valueType="num">
                                      <p:cBhvr additive="base">
                                        <p:cTn id="53" dur="500" fill="hold"/>
                                        <p:tgtEl>
                                          <p:spTgt spid="6">
                                            <p:graphicEl>
                                              <a:dgm id="{53893BC9-3494-4B54-9F96-A46C18F2BF64}"/>
                                            </p:graphic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graphicEl>
                                              <a:dgm id="{53893BC9-3494-4B54-9F96-A46C18F2BF64}"/>
                                            </p:graphicEl>
                                          </p:spTgt>
                                        </p:tgtEl>
                                        <p:attrNameLst>
                                          <p:attrName>ppt_y</p:attrName>
                                        </p:attrNameLst>
                                      </p:cBhvr>
                                      <p:tavLst>
                                        <p:tav tm="0">
                                          <p:val>
                                            <p:strVal val="1+#ppt_h/2"/>
                                          </p:val>
                                        </p:tav>
                                        <p:tav tm="100000">
                                          <p:val>
                                            <p:strVal val="#ppt_y"/>
                                          </p:val>
                                        </p:tav>
                                      </p:tavLst>
                                    </p:anim>
                                  </p:childTnLst>
                                </p:cTn>
                              </p:par>
                              <p:par>
                                <p:cTn id="55" presetID="2" presetClass="entr" presetSubtype="12" fill="hold" grpId="0" nodeType="withEffect">
                                  <p:stCondLst>
                                    <p:cond delay="0"/>
                                  </p:stCondLst>
                                  <p:childTnLst>
                                    <p:set>
                                      <p:cBhvr>
                                        <p:cTn id="56" dur="1" fill="hold">
                                          <p:stCondLst>
                                            <p:cond delay="0"/>
                                          </p:stCondLst>
                                        </p:cTn>
                                        <p:tgtEl>
                                          <p:spTgt spid="6">
                                            <p:graphicEl>
                                              <a:dgm id="{B61A9C43-A4F2-4994-91AC-8F2F39102559}"/>
                                            </p:graphicEl>
                                          </p:spTgt>
                                        </p:tgtEl>
                                        <p:attrNameLst>
                                          <p:attrName>style.visibility</p:attrName>
                                        </p:attrNameLst>
                                      </p:cBhvr>
                                      <p:to>
                                        <p:strVal val="visible"/>
                                      </p:to>
                                    </p:set>
                                    <p:anim calcmode="lin" valueType="num">
                                      <p:cBhvr additive="base">
                                        <p:cTn id="57" dur="500" fill="hold"/>
                                        <p:tgtEl>
                                          <p:spTgt spid="6">
                                            <p:graphicEl>
                                              <a:dgm id="{B61A9C43-A4F2-4994-91AC-8F2F39102559}"/>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6">
                                            <p:graphicEl>
                                              <a:dgm id="{B61A9C43-A4F2-4994-91AC-8F2F3910255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ngles">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3902</TotalTime>
  <Words>5029</Words>
  <Application>Microsoft Office PowerPoint</Application>
  <PresentationFormat>On-screen Show (4:3)</PresentationFormat>
  <Paragraphs>704</Paragraphs>
  <Slides>55</Slides>
  <Notes>0</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70" baseType="lpstr">
      <vt:lpstr>Arial</vt:lpstr>
      <vt:lpstr>Calibri</vt:lpstr>
      <vt:lpstr>Cambria Math</vt:lpstr>
      <vt:lpstr>Corbel</vt:lpstr>
      <vt:lpstr>Franklin Gothic Book</vt:lpstr>
      <vt:lpstr>Franklin Gothic Medium</vt:lpstr>
      <vt:lpstr>Sakkal Majalla</vt:lpstr>
      <vt:lpstr>Tahoma</vt:lpstr>
      <vt:lpstr>Tekton Pro Ext</vt:lpstr>
      <vt:lpstr>Times New Roman</vt:lpstr>
      <vt:lpstr>Tunga</vt:lpstr>
      <vt:lpstr>Wingdings</vt:lpstr>
      <vt:lpstr>Office Theme</vt:lpstr>
      <vt:lpstr>Angles</vt:lpstr>
      <vt:lpstr>Visio</vt:lpstr>
      <vt:lpstr>Network Routing Protocol using Genetic Algorithms and comparing with Dijkstra algorithm </vt:lpstr>
      <vt:lpstr>Outline</vt:lpstr>
      <vt:lpstr>Anchor Paper </vt:lpstr>
      <vt:lpstr>Introduction   </vt:lpstr>
      <vt:lpstr>PowerPoint Presentation</vt:lpstr>
      <vt:lpstr>Introduction    </vt:lpstr>
      <vt:lpstr>Introduction  </vt:lpstr>
      <vt:lpstr>Introduction  Scope</vt:lpstr>
      <vt:lpstr>Dijkstra algorithm </vt:lpstr>
      <vt:lpstr>PowerPoint Presentation</vt:lpstr>
      <vt:lpstr>PowerPoint Presentation</vt:lpstr>
      <vt:lpstr>PowerPoint Presentation</vt:lpstr>
      <vt:lpstr>PowerPoint Presentation</vt:lpstr>
      <vt:lpstr>Literature Review</vt:lpstr>
      <vt:lpstr>Literature Review</vt:lpstr>
      <vt:lpstr>Literature Review</vt:lpstr>
      <vt:lpstr>Literature Review</vt:lpstr>
      <vt:lpstr>Literature Review</vt:lpstr>
      <vt:lpstr>Literature Review</vt:lpstr>
      <vt:lpstr>Literature Review</vt:lpstr>
      <vt:lpstr>Literature Review</vt:lpstr>
      <vt:lpstr>PowerPoint Presentation</vt:lpstr>
      <vt:lpstr>PowerPoint Presentation</vt:lpstr>
      <vt:lpstr>PowerPoint Presentation</vt:lpstr>
      <vt:lpstr>Methodology  </vt:lpstr>
      <vt:lpstr>Methodology </vt:lpstr>
      <vt:lpstr>Topology of Dijkstra algorithm </vt:lpstr>
      <vt:lpstr>Methodology </vt:lpstr>
      <vt:lpstr>Flowchart of methodology </vt:lpstr>
      <vt:lpstr>Proposed Method</vt:lpstr>
      <vt:lpstr>PowerPoint Presentation</vt:lpstr>
      <vt:lpstr>Proposed Method </vt:lpstr>
      <vt:lpstr>Proposed Method  chromosome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vt:lpstr>
      <vt:lpstr>Snapshot of results </vt:lpstr>
      <vt:lpstr>Snapshot of results </vt:lpstr>
      <vt:lpstr>Snapshot of results </vt:lpstr>
      <vt:lpstr>PowerPoint Presentation</vt:lpstr>
      <vt:lpstr>PowerPoint Presentation</vt:lpstr>
      <vt:lpstr>PowerPoint Presentation</vt:lpstr>
      <vt:lpstr>Conclusion</vt:lpstr>
      <vt:lpstr>Future scope </vt:lpstr>
      <vt:lpstr>PowerPoint Presentation</vt:lpstr>
      <vt:lpstr>PowerPoint Presentation</vt:lpstr>
      <vt:lpstr>Thank you for your attention</vt:lpstr>
    </vt:vector>
  </TitlesOfParts>
  <Company>Universiti Putra Malaysia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SPS</dc:creator>
  <cp:lastModifiedBy>Nasrin Eshraghi Ivari</cp:lastModifiedBy>
  <cp:revision>281</cp:revision>
  <dcterms:created xsi:type="dcterms:W3CDTF">2011-06-06T08:21:16Z</dcterms:created>
  <dcterms:modified xsi:type="dcterms:W3CDTF">2021-01-19T00:40:37Z</dcterms:modified>
</cp:coreProperties>
</file>